
<file path=[Content_Types].xml><?xml version="1.0" encoding="utf-8"?>
<Types xmlns="http://schemas.openxmlformats.org/package/2006/content-types">
  <Default Extension="png" ContentType="image/png"/>
  <Default Extension="jpeg" ContentType="image/jpeg"/>
  <Default Extension="dib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343" r:id="rId2"/>
    <p:sldId id="256" r:id="rId3"/>
    <p:sldId id="388" r:id="rId4"/>
    <p:sldId id="301" r:id="rId5"/>
    <p:sldId id="379" r:id="rId6"/>
    <p:sldId id="348" r:id="rId7"/>
    <p:sldId id="353" r:id="rId8"/>
    <p:sldId id="347" r:id="rId9"/>
    <p:sldId id="392" r:id="rId10"/>
    <p:sldId id="350" r:id="rId11"/>
    <p:sldId id="390" r:id="rId12"/>
    <p:sldId id="389" r:id="rId13"/>
    <p:sldId id="393" r:id="rId14"/>
    <p:sldId id="349" r:id="rId15"/>
    <p:sldId id="352" r:id="rId16"/>
    <p:sldId id="391" r:id="rId17"/>
    <p:sldId id="372" r:id="rId18"/>
    <p:sldId id="359" r:id="rId19"/>
    <p:sldId id="351" r:id="rId20"/>
    <p:sldId id="394" r:id="rId21"/>
    <p:sldId id="345" r:id="rId22"/>
    <p:sldId id="302" r:id="rId23"/>
    <p:sldId id="341" r:id="rId24"/>
    <p:sldId id="307" r:id="rId25"/>
    <p:sldId id="342" r:id="rId26"/>
    <p:sldId id="386" r:id="rId27"/>
    <p:sldId id="378" r:id="rId28"/>
    <p:sldId id="374" r:id="rId29"/>
    <p:sldId id="257" r:id="rId30"/>
    <p:sldId id="263" r:id="rId31"/>
    <p:sldId id="375" r:id="rId32"/>
    <p:sldId id="395" r:id="rId33"/>
    <p:sldId id="384" r:id="rId34"/>
    <p:sldId id="316" r:id="rId35"/>
    <p:sldId id="310" r:id="rId36"/>
    <p:sldId id="311" r:id="rId37"/>
    <p:sldId id="312" r:id="rId38"/>
    <p:sldId id="313" r:id="rId39"/>
    <p:sldId id="314" r:id="rId40"/>
    <p:sldId id="315" r:id="rId41"/>
    <p:sldId id="382" r:id="rId42"/>
    <p:sldId id="396" r:id="rId43"/>
    <p:sldId id="367" r:id="rId44"/>
    <p:sldId id="300" r:id="rId45"/>
    <p:sldId id="377" r:id="rId46"/>
    <p:sldId id="397" r:id="rId47"/>
    <p:sldId id="385" r:id="rId48"/>
    <p:sldId id="272" r:id="rId49"/>
    <p:sldId id="273" r:id="rId50"/>
    <p:sldId id="274" r:id="rId51"/>
    <p:sldId id="275" r:id="rId52"/>
    <p:sldId id="276" r:id="rId53"/>
    <p:sldId id="285" r:id="rId54"/>
    <p:sldId id="286" r:id="rId55"/>
    <p:sldId id="287" r:id="rId56"/>
    <p:sldId id="288" r:id="rId57"/>
    <p:sldId id="289" r:id="rId58"/>
    <p:sldId id="290" r:id="rId59"/>
    <p:sldId id="291" r:id="rId60"/>
    <p:sldId id="292" r:id="rId61"/>
    <p:sldId id="293" r:id="rId62"/>
    <p:sldId id="294" r:id="rId63"/>
    <p:sldId id="296" r:id="rId64"/>
    <p:sldId id="340" r:id="rId65"/>
    <p:sldId id="344" r:id="rId66"/>
    <p:sldId id="380" r:id="rId67"/>
    <p:sldId id="387" r:id="rId68"/>
    <p:sldId id="383" r:id="rId69"/>
    <p:sldId id="265" r:id="rId70"/>
    <p:sldId id="266" r:id="rId71"/>
    <p:sldId id="305" r:id="rId72"/>
    <p:sldId id="306" r:id="rId73"/>
    <p:sldId id="304" r:id="rId74"/>
    <p:sldId id="267" r:id="rId75"/>
    <p:sldId id="368" r:id="rId76"/>
    <p:sldId id="362" r:id="rId77"/>
    <p:sldId id="363" r:id="rId78"/>
    <p:sldId id="366" r:id="rId79"/>
    <p:sldId id="364" r:id="rId80"/>
    <p:sldId id="365" r:id="rId81"/>
    <p:sldId id="308" r:id="rId82"/>
    <p:sldId id="269" r:id="rId83"/>
    <p:sldId id="270" r:id="rId84"/>
    <p:sldId id="271" r:id="rId85"/>
    <p:sldId id="338" r:id="rId86"/>
    <p:sldId id="318" r:id="rId87"/>
    <p:sldId id="319" r:id="rId88"/>
    <p:sldId id="322" r:id="rId89"/>
    <p:sldId id="321" r:id="rId90"/>
    <p:sldId id="320" r:id="rId91"/>
    <p:sldId id="324" r:id="rId92"/>
    <p:sldId id="323" r:id="rId93"/>
    <p:sldId id="326" r:id="rId94"/>
    <p:sldId id="325" r:id="rId95"/>
    <p:sldId id="328" r:id="rId96"/>
    <p:sldId id="327" r:id="rId97"/>
    <p:sldId id="339" r:id="rId98"/>
    <p:sldId id="297" r:id="rId99"/>
    <p:sldId id="298" r:id="rId100"/>
    <p:sldId id="381" r:id="rId101"/>
    <p:sldId id="258" r:id="rId102"/>
    <p:sldId id="259" r:id="rId103"/>
    <p:sldId id="260" r:id="rId104"/>
    <p:sldId id="261" r:id="rId105"/>
    <p:sldId id="262" r:id="rId106"/>
    <p:sldId id="264" r:id="rId107"/>
    <p:sldId id="373" r:id="rId108"/>
    <p:sldId id="354" r:id="rId109"/>
    <p:sldId id="355" r:id="rId110"/>
    <p:sldId id="356" r:id="rId111"/>
    <p:sldId id="357" r:id="rId112"/>
    <p:sldId id="358" r:id="rId113"/>
    <p:sldId id="376" r:id="rId114"/>
    <p:sldId id="360" r:id="rId115"/>
    <p:sldId id="361" r:id="rId116"/>
    <p:sldId id="369" r:id="rId117"/>
    <p:sldId id="370" r:id="rId118"/>
    <p:sldId id="371" r:id="rId1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>
      <p:cViewPr varScale="1">
        <p:scale>
          <a:sx n="108" d="100"/>
          <a:sy n="108" d="100"/>
        </p:scale>
        <p:origin x="690" y="13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7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1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04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8135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2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1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52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04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78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D19DC1-B2D8-4684-BD47-69716D163421}"/>
              </a:ext>
            </a:extLst>
          </p:cNvPr>
          <p:cNvSpPr/>
          <p:nvPr userDrawn="1"/>
        </p:nvSpPr>
        <p:spPr>
          <a:xfrm>
            <a:off x="0" y="-76200"/>
            <a:ext cx="121920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8285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5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6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2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6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55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8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CD19FB2-3AAB-4D03-B13A-2960828C78E3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045D46-046D-4122-817E-CF752CD30A3A}"/>
              </a:ext>
            </a:extLst>
          </p:cNvPr>
          <p:cNvSpPr/>
          <p:nvPr userDrawn="1"/>
        </p:nvSpPr>
        <p:spPr>
          <a:xfrm>
            <a:off x="3" y="-74814"/>
            <a:ext cx="12191997" cy="10586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31459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docs.microsoft.com/en-us/sql/integration-services/expressions/datediff-ssis-expression?view=sql-server-2017" TargetMode="Externa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sqltips.com/sqlservertip/3410/get-progress-information-for-ssis-script-tasks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dib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dib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dib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DC42199-4A73-429E-8734-69B57ED4E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1087556"/>
            <a:ext cx="7520371" cy="500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8BD8B0C2-F606-4841-811A-0D81D8E1A151}"/>
              </a:ext>
            </a:extLst>
          </p:cNvPr>
          <p:cNvSpPr/>
          <p:nvPr/>
        </p:nvSpPr>
        <p:spPr>
          <a:xfrm>
            <a:off x="5486400" y="3579201"/>
            <a:ext cx="3985356" cy="2404991"/>
          </a:xfrm>
          <a:prstGeom prst="flowChartMagneticDisk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8957C-8B49-4AFE-8274-132E81D037FE}"/>
              </a:ext>
            </a:extLst>
          </p:cNvPr>
          <p:cNvSpPr/>
          <p:nvPr/>
        </p:nvSpPr>
        <p:spPr>
          <a:xfrm>
            <a:off x="0" y="-70445"/>
            <a:ext cx="12192000" cy="1143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36814" y="211627"/>
            <a:ext cx="12192000" cy="838200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Integration Services Jump Start</a:t>
            </a:r>
            <a:endParaRPr lang="en-US" sz="32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494A8-F0BE-4914-B983-53C573E5D9B4}"/>
              </a:ext>
            </a:extLst>
          </p:cNvPr>
          <p:cNvSpPr txBox="1"/>
          <p:nvPr/>
        </p:nvSpPr>
        <p:spPr>
          <a:xfrm>
            <a:off x="8311668" y="6117125"/>
            <a:ext cx="3544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Cafferky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Data Solutions Enabler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1CAB5-E8E7-4319-A03D-4513BA067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08" y="4447203"/>
            <a:ext cx="3150569" cy="1248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32781-3A17-48F7-81E3-6B2C77C60D62}"/>
              </a:ext>
            </a:extLst>
          </p:cNvPr>
          <p:cNvSpPr txBox="1"/>
          <p:nvPr/>
        </p:nvSpPr>
        <p:spPr>
          <a:xfrm>
            <a:off x="6624738" y="5332148"/>
            <a:ext cx="251753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Integration Services</a:t>
            </a:r>
          </a:p>
        </p:txBody>
      </p:sp>
      <p:pic>
        <p:nvPicPr>
          <p:cNvPr id="12" name="Picture 11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7D30DB8A-D7B8-4166-A92E-2818152AF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4387153"/>
            <a:ext cx="1744563" cy="17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35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4944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ETL Pattern: Extract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F161A-8277-4ED3-B9D5-38056FAD16C6}"/>
              </a:ext>
            </a:extLst>
          </p:cNvPr>
          <p:cNvSpPr txBox="1"/>
          <p:nvPr/>
        </p:nvSpPr>
        <p:spPr>
          <a:xfrm>
            <a:off x="228600" y="1524000"/>
            <a:ext cx="100584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format is the biggest issue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Server:  OLE DB usually best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 and MS Access are fragile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Excel to CSV when possible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sources like Salesforce may need 3</a:t>
            </a:r>
            <a:r>
              <a:rPr lang="en-US" sz="2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Party Connection Managers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flat files pose data corruption issues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the source data is not there?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781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76200" y="29592"/>
            <a:ext cx="10820400" cy="838200"/>
          </a:xfrm>
        </p:spPr>
        <p:txBody>
          <a:bodyPr/>
          <a:lstStyle/>
          <a:p>
            <a:r>
              <a:rPr lang="en-US" dirty="0"/>
              <a:t>SSIS Jump Start: 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9553254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2057400"/>
            <a:ext cx="322222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6553200" y="2286000"/>
            <a:ext cx="2971800" cy="1752600"/>
          </a:xfrm>
          <a:prstGeom prst="borderCallout1">
            <a:avLst>
              <a:gd name="adj1" fmla="val 18750"/>
              <a:gd name="adj2" fmla="val -8333"/>
              <a:gd name="adj3" fmla="val 45075"/>
              <a:gd name="adj4" fmla="val -42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in 2012 – Project Parameters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Project Level Connection Managers</a:t>
            </a:r>
          </a:p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791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6021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 – Creating a Connection Manager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791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2286000"/>
            <a:ext cx="363391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7467600" y="2286000"/>
            <a:ext cx="2971800" cy="1600200"/>
          </a:xfrm>
          <a:prstGeom prst="borderCallout1">
            <a:avLst>
              <a:gd name="adj1" fmla="val 18750"/>
              <a:gd name="adj2" fmla="val -8333"/>
              <a:gd name="adj3" fmla="val 55319"/>
              <a:gd name="adj4" fmla="val -32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Mouse Click and Select New Connection Manager to create a Project Level Connection Manager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09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 – Creating a Connection Manager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791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676400"/>
            <a:ext cx="5105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7467600" y="22860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19038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Connection Type.  OLEDB is the most common, i.e. SQL Server.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521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 – Project Connection Manager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791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1" y="1524000"/>
            <a:ext cx="5844697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7315200" y="17526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49489"/>
              <a:gd name="adj4" fmla="val -30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the Connection Properties.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420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 – Project Connection Manager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791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905000"/>
            <a:ext cx="39433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6934200" y="32766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129165"/>
              <a:gd name="adj4" fmla="val -444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 (project) indicates this is a Project Level Connection Manager.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213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524000"/>
            <a:ext cx="840303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7010400" y="10668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110704"/>
              <a:gd name="adj4" fmla="val -388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 Data Flow.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161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9800" y="1295401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Appendix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86D04D-BDAC-45E0-8482-DB55B38DF9A0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17821107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6191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Fixing When Data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E1BC1-ADC4-4413-9CE0-BD213218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061940"/>
            <a:ext cx="74866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855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6191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Fixing When Data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92365-40E4-40C7-A815-F5F5E5F3D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95400"/>
            <a:ext cx="4281488" cy="533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05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8092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ETL Pattern: Extract – Connections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BFC95-185C-43FB-8298-C4FCAA60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8" y="2514600"/>
            <a:ext cx="7287986" cy="2971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5CAD5C-1D2C-4174-9B14-782F7262F4EC}"/>
              </a:ext>
            </a:extLst>
          </p:cNvPr>
          <p:cNvSpPr/>
          <p:nvPr/>
        </p:nvSpPr>
        <p:spPr>
          <a:xfrm>
            <a:off x="228600" y="1524000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Connection Manager</a:t>
            </a:r>
          </a:p>
        </p:txBody>
      </p:sp>
    </p:spTree>
    <p:extLst>
      <p:ext uri="{BB962C8B-B14F-4D97-AF65-F5344CB8AC3E}">
        <p14:creationId xmlns:p14="http://schemas.microsoft.com/office/powerpoint/2010/main" val="15341108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5000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Testing a Single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E18F9-6DCB-4A34-A0A7-E11AEB77B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447800"/>
            <a:ext cx="56483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527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7553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Disabling a Task During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92365-40E4-40C7-A815-F5F5E5F3D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95400"/>
            <a:ext cx="4281488" cy="533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009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7553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Disabling a Task During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D3725-C9A1-47EB-8D05-EB3F33BF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319310"/>
            <a:ext cx="97726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390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6172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Creating a Derived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6FC1F-F56A-4767-A768-8D444D14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37715"/>
            <a:ext cx="6924675" cy="57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185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6422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Creating as Derived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65FD8-DCF5-4817-B439-9F4185DF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295400"/>
            <a:ext cx="105251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709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859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SSIS Data Flow Function Expressions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352D8-598D-42B7-B575-7621C1FAE87B}"/>
              </a:ext>
            </a:extLst>
          </p:cNvPr>
          <p:cNvSpPr/>
          <p:nvPr/>
        </p:nvSpPr>
        <p:spPr>
          <a:xfrm>
            <a:off x="76200" y="6437531"/>
            <a:ext cx="1188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https://docs.microsoft.com/en-us/sql/integration-services/expressions/datediff-ssis-expression?view=sql-server-2017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9EEA7-4C19-4760-ADC4-FB3C877A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958031"/>
            <a:ext cx="6575449" cy="5460839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07875F0A-D99C-4828-9877-9A90A199664F}"/>
              </a:ext>
            </a:extLst>
          </p:cNvPr>
          <p:cNvSpPr/>
          <p:nvPr/>
        </p:nvSpPr>
        <p:spPr>
          <a:xfrm>
            <a:off x="7907099" y="2793784"/>
            <a:ext cx="1730351" cy="762000"/>
          </a:xfrm>
          <a:prstGeom prst="borderCallout1">
            <a:avLst>
              <a:gd name="adj1" fmla="val 18750"/>
              <a:gd name="adj2" fmla="val -8333"/>
              <a:gd name="adj3" fmla="val 144539"/>
              <a:gd name="adj4" fmla="val -82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Need to cast StartDate so it can be used in calculation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F9631-395C-4BB9-A37B-0B9ECBE0CDEB}"/>
              </a:ext>
            </a:extLst>
          </p:cNvPr>
          <p:cNvSpPr/>
          <p:nvPr/>
        </p:nvSpPr>
        <p:spPr>
          <a:xfrm>
            <a:off x="304799" y="1371600"/>
            <a:ext cx="1814799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 Functions are NOT Intuitive</a:t>
            </a:r>
          </a:p>
        </p:txBody>
      </p:sp>
    </p:spTree>
    <p:extLst>
      <p:ext uri="{BB962C8B-B14F-4D97-AF65-F5344CB8AC3E}">
        <p14:creationId xmlns:p14="http://schemas.microsoft.com/office/powerpoint/2010/main" val="33385554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Script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7211E-5FB2-4871-9D34-FBE5999CC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124200"/>
            <a:ext cx="7258050" cy="146685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4724400" y="1927980"/>
            <a:ext cx="3619500" cy="944640"/>
          </a:xfrm>
          <a:prstGeom prst="borderCallout1">
            <a:avLst>
              <a:gd name="adj1" fmla="val 60374"/>
              <a:gd name="adj2" fmla="val -2657"/>
              <a:gd name="adj3" fmla="val 213027"/>
              <a:gd name="adj4" fmla="val -34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Task adds a C# or </a:t>
            </a:r>
            <a:r>
              <a:rPr lang="en-US" dirty="0" err="1"/>
              <a:t>VB.Net</a:t>
            </a:r>
            <a:r>
              <a:rPr lang="en-US" dirty="0"/>
              <a:t> script to the control flow</a:t>
            </a:r>
          </a:p>
        </p:txBody>
      </p:sp>
    </p:spTree>
    <p:extLst>
      <p:ext uri="{BB962C8B-B14F-4D97-AF65-F5344CB8AC3E}">
        <p14:creationId xmlns:p14="http://schemas.microsoft.com/office/powerpoint/2010/main" val="6444502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53220"/>
            <a:ext cx="11125200" cy="838200"/>
          </a:xfrm>
        </p:spPr>
        <p:txBody>
          <a:bodyPr/>
          <a:lstStyle/>
          <a:p>
            <a:r>
              <a:rPr lang="en-US" dirty="0"/>
              <a:t>SSIS Jump Start: Advanced – Script Task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1AA46-59E9-4688-B20C-E239953D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711366"/>
            <a:ext cx="5324475" cy="253365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2286000" y="1604106"/>
            <a:ext cx="3619500" cy="533400"/>
          </a:xfrm>
          <a:prstGeom prst="borderCallout1">
            <a:avLst>
              <a:gd name="adj1" fmla="val 125284"/>
              <a:gd name="adj2" fmla="val 33889"/>
              <a:gd name="adj3" fmla="val 372805"/>
              <a:gd name="adj4" fmla="val 295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Edit/Create 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5FE3D-693B-4A81-8A65-C799E5C1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117" y="1870806"/>
            <a:ext cx="5324475" cy="4457700"/>
          </a:xfrm>
          <a:prstGeom prst="rect">
            <a:avLst/>
          </a:prstGeom>
        </p:spPr>
      </p:pic>
      <p:sp>
        <p:nvSpPr>
          <p:cNvPr id="8" name="Line Callout 1 4">
            <a:extLst>
              <a:ext uri="{FF2B5EF4-FFF2-40B4-BE49-F238E27FC236}">
                <a16:creationId xmlns:a16="http://schemas.microsoft.com/office/drawing/2014/main" id="{4AC1E300-C8AB-493C-B316-687292CBA26D}"/>
              </a:ext>
            </a:extLst>
          </p:cNvPr>
          <p:cNvSpPr/>
          <p:nvPr/>
        </p:nvSpPr>
        <p:spPr>
          <a:xfrm>
            <a:off x="7848600" y="4572000"/>
            <a:ext cx="3619500" cy="533400"/>
          </a:xfrm>
          <a:prstGeom prst="borderCallout1">
            <a:avLst>
              <a:gd name="adj1" fmla="val -29501"/>
              <a:gd name="adj2" fmla="val 47134"/>
              <a:gd name="adj3" fmla="val -246335"/>
              <a:gd name="adj4" fmla="val 579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language.  One time only!</a:t>
            </a:r>
          </a:p>
        </p:txBody>
      </p:sp>
    </p:spTree>
    <p:extLst>
      <p:ext uri="{BB962C8B-B14F-4D97-AF65-F5344CB8AC3E}">
        <p14:creationId xmlns:p14="http://schemas.microsoft.com/office/powerpoint/2010/main" val="13537174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28852" y="124195"/>
            <a:ext cx="12068452" cy="838200"/>
          </a:xfrm>
        </p:spPr>
        <p:txBody>
          <a:bodyPr/>
          <a:lstStyle/>
          <a:p>
            <a:r>
              <a:rPr lang="en-US" dirty="0"/>
              <a:t>SSIS Jump Start:  The Script Editor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575C8-C759-4D9B-9C00-4FD42A57A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64614"/>
            <a:ext cx="9601200" cy="5400675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7962900" y="1219200"/>
            <a:ext cx="3619500" cy="944640"/>
          </a:xfrm>
          <a:prstGeom prst="borderCallout1">
            <a:avLst>
              <a:gd name="adj1" fmla="val 60374"/>
              <a:gd name="adj2" fmla="val -2657"/>
              <a:gd name="adj3" fmla="val 309825"/>
              <a:gd name="adj4" fmla="val -95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your code here.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730555-6DED-456F-B329-A97548E66826}"/>
              </a:ext>
            </a:extLst>
          </p:cNvPr>
          <p:cNvSpPr/>
          <p:nvPr/>
        </p:nvSpPr>
        <p:spPr>
          <a:xfrm>
            <a:off x="729449" y="6435209"/>
            <a:ext cx="1127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https://www.mssqltips.com/sqlservertip/3410/get-progress-information-for-ssis-script-tasks/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79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8092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ETL Pattern: Extract – Connections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CAD5C-1D2C-4174-9B14-782F7262F4EC}"/>
              </a:ext>
            </a:extLst>
          </p:cNvPr>
          <p:cNvSpPr/>
          <p:nvPr/>
        </p:nvSpPr>
        <p:spPr>
          <a:xfrm>
            <a:off x="228600" y="1524000"/>
            <a:ext cx="6199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Create Add a Source  or a Destination to a Data Flow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EDE67-FE3F-4F85-BC05-0D65DA13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57400"/>
            <a:ext cx="2581275" cy="453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88E811-E89D-491C-92A9-94AA9627D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895600"/>
            <a:ext cx="4676775" cy="3124200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C521C062-5EAC-4DCE-AEA2-E2B0335EE81E}"/>
              </a:ext>
            </a:extLst>
          </p:cNvPr>
          <p:cNvSpPr/>
          <p:nvPr/>
        </p:nvSpPr>
        <p:spPr>
          <a:xfrm>
            <a:off x="8458200" y="3136612"/>
            <a:ext cx="1524000" cy="584775"/>
          </a:xfrm>
          <a:prstGeom prst="borderCallout1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C776515-9FBD-4377-89A5-4B15B4C33F38}"/>
              </a:ext>
            </a:extLst>
          </p:cNvPr>
          <p:cNvSpPr/>
          <p:nvPr/>
        </p:nvSpPr>
        <p:spPr>
          <a:xfrm>
            <a:off x="8562975" y="4431267"/>
            <a:ext cx="1524000" cy="584775"/>
          </a:xfrm>
          <a:prstGeom prst="borderCallout1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631DD7-9568-4D1D-A275-EC7DD5DFB8A3}"/>
              </a:ext>
            </a:extLst>
          </p:cNvPr>
          <p:cNvCxnSpPr/>
          <p:nvPr/>
        </p:nvCxnSpPr>
        <p:spPr>
          <a:xfrm>
            <a:off x="2743200" y="4953000"/>
            <a:ext cx="3276600" cy="6304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350E99-D1D2-47D0-BE6F-A6E8F6A2D49D}"/>
              </a:ext>
            </a:extLst>
          </p:cNvPr>
          <p:cNvCxnSpPr>
            <a:cxnSpLocks/>
          </p:cNvCxnSpPr>
          <p:nvPr/>
        </p:nvCxnSpPr>
        <p:spPr>
          <a:xfrm>
            <a:off x="2247900" y="3047677"/>
            <a:ext cx="3848100" cy="67371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42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1200" y="2459504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What do you get when you cross SQL Server with Santa Clause?</a:t>
            </a:r>
          </a:p>
          <a:p>
            <a:pPr algn="ctr"/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A Where Clause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Making Your Life Easier</a:t>
            </a:r>
          </a:p>
        </p:txBody>
      </p:sp>
    </p:spTree>
    <p:extLst>
      <p:ext uri="{BB962C8B-B14F-4D97-AF65-F5344CB8AC3E}">
        <p14:creationId xmlns:p14="http://schemas.microsoft.com/office/powerpoint/2010/main" val="4182063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5442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ETL Pattern: Transform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F161A-8277-4ED3-B9D5-38056FAD16C6}"/>
              </a:ext>
            </a:extLst>
          </p:cNvPr>
          <p:cNvSpPr txBox="1"/>
          <p:nvPr/>
        </p:nvSpPr>
        <p:spPr>
          <a:xfrm>
            <a:off x="228600" y="1524000"/>
            <a:ext cx="100584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exception errors likely so trap for them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SSIS Derive Column and Transform Available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Cryptic, Awkward, and Fragile.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blocking transformations like aggregations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 components can save your life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its better to layer the transformations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436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682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ETL Pattern: Transformations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F161A-8277-4ED3-B9D5-38056FAD16C6}"/>
              </a:ext>
            </a:extLst>
          </p:cNvPr>
          <p:cNvSpPr txBox="1"/>
          <p:nvPr/>
        </p:nvSpPr>
        <p:spPr>
          <a:xfrm>
            <a:off x="228600" y="1066800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of these can be done with T-SQL as well.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86B9E-458E-4445-BCED-455D588C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910" y="2133600"/>
            <a:ext cx="27717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6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423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ETL Pattern: Load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F161A-8277-4ED3-B9D5-38056FAD16C6}"/>
              </a:ext>
            </a:extLst>
          </p:cNvPr>
          <p:cNvSpPr txBox="1"/>
          <p:nvPr/>
        </p:nvSpPr>
        <p:spPr>
          <a:xfrm>
            <a:off x="228600" y="1524000"/>
            <a:ext cx="100584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will usually be the destination.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your metrics: Added, Changed, Deleted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Reroute error rows and report them.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3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4502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ETL Best Practices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F161A-8277-4ED3-B9D5-38056FAD16C6}"/>
              </a:ext>
            </a:extLst>
          </p:cNvPr>
          <p:cNvSpPr txBox="1"/>
          <p:nvPr/>
        </p:nvSpPr>
        <p:spPr>
          <a:xfrm>
            <a:off x="152400" y="1219200"/>
            <a:ext cx="11277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Dynamic Configuration (parameters) to avoid editing code.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Trap, Log, and Report Errors.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 a job rather than let an error silently get through.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annotations and comments.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anything can and will go wrong.  Assumptions are futile.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out deployments carefully and script our where possible.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ETL jobs should be COMPLETELY automated!!!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 Excel files to CSV or similar format before loading.</a:t>
            </a:r>
          </a:p>
        </p:txBody>
      </p:sp>
    </p:spTree>
    <p:extLst>
      <p:ext uri="{BB962C8B-B14F-4D97-AF65-F5344CB8AC3E}">
        <p14:creationId xmlns:p14="http://schemas.microsoft.com/office/powerpoint/2010/main" val="3710813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SSIS </a:t>
            </a:r>
          </a:p>
        </p:txBody>
      </p:sp>
    </p:spTree>
    <p:extLst>
      <p:ext uri="{BB962C8B-B14F-4D97-AF65-F5344CB8AC3E}">
        <p14:creationId xmlns:p14="http://schemas.microsoft.com/office/powerpoint/2010/main" val="132157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3445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ETL Questions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F161A-8277-4ED3-B9D5-38056FAD16C6}"/>
              </a:ext>
            </a:extLst>
          </p:cNvPr>
          <p:cNvSpPr txBox="1"/>
          <p:nvPr/>
        </p:nvSpPr>
        <p:spPr>
          <a:xfrm>
            <a:off x="152400" y="1066800"/>
            <a:ext cx="10058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my ETL job run? When?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the job succeed or fail?  Where? Why?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job fails, how do we recover?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many rows were added, changed, deleted?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long did the job take to run?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data correct?  Quiet errors can corrupt data.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input data will there be? How Often?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there adequate space in the destination?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894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8296" y="76200"/>
            <a:ext cx="9258300" cy="838200"/>
          </a:xfrm>
        </p:spPr>
        <p:txBody>
          <a:bodyPr/>
          <a:lstStyle/>
          <a:p>
            <a:r>
              <a:rPr lang="en-US" sz="3600" i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About Bryan Cafferky…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A0AFA7-5749-47CA-93DE-CBCA0128ADCA}"/>
              </a:ext>
            </a:extLst>
          </p:cNvPr>
          <p:cNvSpPr txBox="1">
            <a:spLocks/>
          </p:cNvSpPr>
          <p:nvPr/>
        </p:nvSpPr>
        <p:spPr>
          <a:xfrm>
            <a:off x="128296" y="1365818"/>
            <a:ext cx="9183149" cy="394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Microsoft Data Solutions Enabler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Microsoft MVP (Cloud, Data Platform)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Decades of IT experience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Author of Pro PowerShell for Database Developers by Apress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SQL PASS Chapter Lead – The RI MS BI User Group on Meetup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Lead the Southern New England </a:t>
            </a:r>
            <a:r>
              <a:rPr lang="en-US" sz="2400" dirty="0" err="1">
                <a:solidFill>
                  <a:schemeClr val="bg1"/>
                </a:solidFill>
              </a:rPr>
              <a:t>UseR</a:t>
            </a:r>
            <a:r>
              <a:rPr lang="en-US" sz="2400" dirty="0">
                <a:solidFill>
                  <a:schemeClr val="bg1"/>
                </a:solidFill>
              </a:rPr>
              <a:t> Group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15BCB9C-18C6-4C4E-BFF2-140FF513C6DE}"/>
              </a:ext>
            </a:extLst>
          </p:cNvPr>
          <p:cNvSpPr txBox="1">
            <a:spLocks/>
          </p:cNvSpPr>
          <p:nvPr/>
        </p:nvSpPr>
        <p:spPr>
          <a:xfrm>
            <a:off x="7239000" y="5457967"/>
            <a:ext cx="5099957" cy="10692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bryancafferky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LinkedIn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9088B-BBA9-47AB-9BEA-39744641B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526" y="1524000"/>
            <a:ext cx="16002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FC808-765C-4C35-8C5E-633402F9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870913"/>
            <a:ext cx="656352" cy="656352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1F74B381-87E2-4F96-A142-6585AA0018B3}"/>
              </a:ext>
            </a:extLst>
          </p:cNvPr>
          <p:cNvSpPr txBox="1">
            <a:spLocks/>
          </p:cNvSpPr>
          <p:nvPr/>
        </p:nvSpPr>
        <p:spPr>
          <a:xfrm>
            <a:off x="1019717" y="5870913"/>
            <a:ext cx="5099957" cy="53589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sz="29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me on YouTube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6400" y="2133600"/>
            <a:ext cx="8534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What is James Kirk’s Middle Name in the Star Trek Original Series?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Making Your Life Easier</a:t>
            </a:r>
          </a:p>
        </p:txBody>
      </p:sp>
    </p:spTree>
    <p:extLst>
      <p:ext uri="{BB962C8B-B14F-4D97-AF65-F5344CB8AC3E}">
        <p14:creationId xmlns:p14="http://schemas.microsoft.com/office/powerpoint/2010/main" val="152180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295400"/>
            <a:ext cx="8153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Architectural Details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New Architecture Addresses Many SSIS Limitations!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New SSIS Catalog in SQL Server managed via SSMS.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Built-in SSRS Reports on package executions.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Project Deployment Model:  All the packages in the project are  deployed together.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Configurable Project and Package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Environments – containers of configurations settings.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True database service execution.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0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1905001"/>
            <a:ext cx="81534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Project Deployment Model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All the packages in the project are deployed together.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Packages in the project can share Parameters and Connection Managers.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Parameter and Configuration Values can easily be configured in SSMS.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Legacy Package Deployment Model is available but does not support the above features.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27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37730" y="76200"/>
            <a:ext cx="103632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SSIS Catalog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4C95E-EFF4-45C8-9528-B2B92CD34C53}"/>
              </a:ext>
            </a:extLst>
          </p:cNvPr>
          <p:cNvSpPr/>
          <p:nvPr/>
        </p:nvSpPr>
        <p:spPr>
          <a:xfrm>
            <a:off x="3962400" y="2743200"/>
            <a:ext cx="3276600" cy="1371600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566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r>
              <a:rPr lang="en-US" dirty="0"/>
              <a:t>SSIS Jump Start: SSIS Catalog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050925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Drum roll……The SSIS Catalog!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524000"/>
            <a:ext cx="4038600" cy="49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55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050925"/>
            <a:ext cx="6400800" cy="5334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SSIS catalog views – The dba’s dream come true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81201"/>
            <a:ext cx="8424470" cy="38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08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37730" y="76200"/>
            <a:ext cx="103632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SSIS Projects and Deployment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4C95E-EFF4-45C8-9528-B2B92CD34C53}"/>
              </a:ext>
            </a:extLst>
          </p:cNvPr>
          <p:cNvSpPr/>
          <p:nvPr/>
        </p:nvSpPr>
        <p:spPr>
          <a:xfrm>
            <a:off x="3962400" y="2743200"/>
            <a:ext cx="3276600" cy="1371600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49849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37730" y="76200"/>
            <a:ext cx="11924930" cy="838200"/>
          </a:xfrm>
        </p:spPr>
        <p:txBody>
          <a:bodyPr/>
          <a:lstStyle/>
          <a:p>
            <a:r>
              <a:rPr lang="en-US" dirty="0"/>
              <a:t>SSIS Jump Start: SQL Server Data Tools Review</a:t>
            </a:r>
          </a:p>
        </p:txBody>
      </p:sp>
    </p:spTree>
    <p:extLst>
      <p:ext uri="{BB962C8B-B14F-4D97-AF65-F5344CB8AC3E}">
        <p14:creationId xmlns:p14="http://schemas.microsoft.com/office/powerpoint/2010/main" val="1503305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46482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676400"/>
            <a:ext cx="799643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105400" y="2209800"/>
            <a:ext cx="2438400" cy="685800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New Project</a:t>
            </a:r>
          </a:p>
        </p:txBody>
      </p:sp>
    </p:spTree>
    <p:extLst>
      <p:ext uri="{BB962C8B-B14F-4D97-AF65-F5344CB8AC3E}">
        <p14:creationId xmlns:p14="http://schemas.microsoft.com/office/powerpoint/2010/main" val="577817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600201"/>
            <a:ext cx="8049198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6629400" y="1447800"/>
            <a:ext cx="2971800" cy="685800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Integration Services Project</a:t>
            </a:r>
          </a:p>
        </p:txBody>
      </p:sp>
    </p:spTree>
    <p:extLst>
      <p:ext uri="{BB962C8B-B14F-4D97-AF65-F5344CB8AC3E}">
        <p14:creationId xmlns:p14="http://schemas.microsoft.com/office/powerpoint/2010/main" val="316671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8296" y="76200"/>
            <a:ext cx="9258300" cy="838200"/>
          </a:xfrm>
        </p:spPr>
        <p:txBody>
          <a:bodyPr/>
          <a:lstStyle/>
          <a:p>
            <a:r>
              <a:rPr lang="en-US" sz="3600" i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Subscribe to my YouTube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9088B-BBA9-47AB-9BEA-39744641B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504" y="-31072"/>
            <a:ext cx="8382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FC808-765C-4C35-8C5E-633402F9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-26632"/>
            <a:ext cx="838199" cy="838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EE44B-6655-4A58-B191-30DA5ABDA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24000"/>
            <a:ext cx="10210800" cy="51054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9C8A2D-C592-4A8F-8EE8-A24D430B91F1}"/>
              </a:ext>
            </a:extLst>
          </p:cNvPr>
          <p:cNvSpPr/>
          <p:nvPr/>
        </p:nvSpPr>
        <p:spPr>
          <a:xfrm>
            <a:off x="2524978" y="914400"/>
            <a:ext cx="6684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https://www.youtube.com/c/BryanCafferky</a:t>
            </a:r>
          </a:p>
        </p:txBody>
      </p:sp>
    </p:spTree>
    <p:extLst>
      <p:ext uri="{BB962C8B-B14F-4D97-AF65-F5344CB8AC3E}">
        <p14:creationId xmlns:p14="http://schemas.microsoft.com/office/powerpoint/2010/main" val="3330461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7772400" cy="83820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SSIS Jump Start: The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705E5-5ADA-4A3E-80BA-1ABA58EA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1100"/>
            <a:ext cx="10591800" cy="5613598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6934200" y="3443796"/>
            <a:ext cx="1905000" cy="381000"/>
          </a:xfrm>
          <a:prstGeom prst="borderCallout1">
            <a:avLst>
              <a:gd name="adj1" fmla="val 18750"/>
              <a:gd name="adj2" fmla="val -8333"/>
              <a:gd name="adj3" fmla="val -5299"/>
              <a:gd name="adj4" fmla="val -3700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 Flow</a:t>
            </a:r>
          </a:p>
        </p:txBody>
      </p:sp>
      <p:sp>
        <p:nvSpPr>
          <p:cNvPr id="7" name="Line Callout 1 4">
            <a:extLst>
              <a:ext uri="{FF2B5EF4-FFF2-40B4-BE49-F238E27FC236}">
                <a16:creationId xmlns:a16="http://schemas.microsoft.com/office/drawing/2014/main" id="{2D68999C-DB5A-4B55-914C-7239F6D0DA70}"/>
              </a:ext>
            </a:extLst>
          </p:cNvPr>
          <p:cNvSpPr/>
          <p:nvPr/>
        </p:nvSpPr>
        <p:spPr>
          <a:xfrm>
            <a:off x="6705600" y="4419600"/>
            <a:ext cx="1905000" cy="381000"/>
          </a:xfrm>
          <a:prstGeom prst="borderCallout1">
            <a:avLst>
              <a:gd name="adj1" fmla="val 35061"/>
              <a:gd name="adj2" fmla="val 105376"/>
              <a:gd name="adj3" fmla="val -282580"/>
              <a:gd name="adj4" fmla="val 15685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Solution Explorer</a:t>
            </a:r>
          </a:p>
        </p:txBody>
      </p:sp>
      <p:sp>
        <p:nvSpPr>
          <p:cNvPr id="8" name="Line Callout 1 4">
            <a:extLst>
              <a:ext uri="{FF2B5EF4-FFF2-40B4-BE49-F238E27FC236}">
                <a16:creationId xmlns:a16="http://schemas.microsoft.com/office/drawing/2014/main" id="{A44BAC93-0D18-489F-ACA4-70E1591747EF}"/>
              </a:ext>
            </a:extLst>
          </p:cNvPr>
          <p:cNvSpPr/>
          <p:nvPr/>
        </p:nvSpPr>
        <p:spPr>
          <a:xfrm>
            <a:off x="2514600" y="1295400"/>
            <a:ext cx="1905000" cy="381000"/>
          </a:xfrm>
          <a:prstGeom prst="borderCallout1">
            <a:avLst>
              <a:gd name="adj1" fmla="val 18750"/>
              <a:gd name="adj2" fmla="val -8333"/>
              <a:gd name="adj3" fmla="val 129847"/>
              <a:gd name="adj4" fmla="val -25357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Toolbox</a:t>
            </a:r>
          </a:p>
        </p:txBody>
      </p:sp>
      <p:sp>
        <p:nvSpPr>
          <p:cNvPr id="9" name="Line Callout 1 4">
            <a:extLst>
              <a:ext uri="{FF2B5EF4-FFF2-40B4-BE49-F238E27FC236}">
                <a16:creationId xmlns:a16="http://schemas.microsoft.com/office/drawing/2014/main" id="{AC74748D-8011-41B9-B103-E1BE8A6B706D}"/>
              </a:ext>
            </a:extLst>
          </p:cNvPr>
          <p:cNvSpPr/>
          <p:nvPr/>
        </p:nvSpPr>
        <p:spPr>
          <a:xfrm>
            <a:off x="4833891" y="3797399"/>
            <a:ext cx="1905000" cy="381000"/>
          </a:xfrm>
          <a:prstGeom prst="borderCallout1">
            <a:avLst>
              <a:gd name="adj1" fmla="val 18750"/>
              <a:gd name="adj2" fmla="val -8333"/>
              <a:gd name="adj3" fmla="val -5299"/>
              <a:gd name="adj4" fmla="val -3700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Flow</a:t>
            </a:r>
          </a:p>
        </p:txBody>
      </p:sp>
      <p:sp>
        <p:nvSpPr>
          <p:cNvPr id="10" name="Line Callout 1 4">
            <a:extLst>
              <a:ext uri="{FF2B5EF4-FFF2-40B4-BE49-F238E27FC236}">
                <a16:creationId xmlns:a16="http://schemas.microsoft.com/office/drawing/2014/main" id="{FFE28FD4-2B5F-467C-A456-A54AA5CC5E0D}"/>
              </a:ext>
            </a:extLst>
          </p:cNvPr>
          <p:cNvSpPr/>
          <p:nvPr/>
        </p:nvSpPr>
        <p:spPr>
          <a:xfrm>
            <a:off x="10248900" y="3637625"/>
            <a:ext cx="1905000" cy="381000"/>
          </a:xfrm>
          <a:prstGeom prst="borderCallout1">
            <a:avLst>
              <a:gd name="adj1" fmla="val 109624"/>
              <a:gd name="adj2" fmla="val 20560"/>
              <a:gd name="adj3" fmla="val 323245"/>
              <a:gd name="adj4" fmla="val 213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Object Properties</a:t>
            </a:r>
          </a:p>
        </p:txBody>
      </p:sp>
      <p:sp>
        <p:nvSpPr>
          <p:cNvPr id="11" name="Line Callout 1 4">
            <a:extLst>
              <a:ext uri="{FF2B5EF4-FFF2-40B4-BE49-F238E27FC236}">
                <a16:creationId xmlns:a16="http://schemas.microsoft.com/office/drawing/2014/main" id="{C964D982-EDB4-432C-A41E-A60060F85BD1}"/>
              </a:ext>
            </a:extLst>
          </p:cNvPr>
          <p:cNvSpPr/>
          <p:nvPr/>
        </p:nvSpPr>
        <p:spPr>
          <a:xfrm>
            <a:off x="4191000" y="5486400"/>
            <a:ext cx="2324470" cy="381000"/>
          </a:xfrm>
          <a:prstGeom prst="borderCallout1">
            <a:avLst>
              <a:gd name="adj1" fmla="val 18750"/>
              <a:gd name="adj2" fmla="val -8333"/>
              <a:gd name="adj3" fmla="val -5299"/>
              <a:gd name="adj4" fmla="val -3700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Connections</a:t>
            </a:r>
          </a:p>
        </p:txBody>
      </p:sp>
      <p:sp>
        <p:nvSpPr>
          <p:cNvPr id="12" name="Line Callout 1 4">
            <a:extLst>
              <a:ext uri="{FF2B5EF4-FFF2-40B4-BE49-F238E27FC236}">
                <a16:creationId xmlns:a16="http://schemas.microsoft.com/office/drawing/2014/main" id="{BC070C50-D45E-47A4-AB0D-6828E91B3BAF}"/>
              </a:ext>
            </a:extLst>
          </p:cNvPr>
          <p:cNvSpPr/>
          <p:nvPr/>
        </p:nvSpPr>
        <p:spPr>
          <a:xfrm>
            <a:off x="7010400" y="2121948"/>
            <a:ext cx="1905000" cy="381000"/>
          </a:xfrm>
          <a:prstGeom prst="borderCallout1">
            <a:avLst>
              <a:gd name="adj1" fmla="val 18750"/>
              <a:gd name="adj2" fmla="val -8333"/>
              <a:gd name="adj3" fmla="val 18002"/>
              <a:gd name="adj4" fmla="val -625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Variables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7772400" cy="838200"/>
          </a:xfrm>
        </p:spPr>
        <p:txBody>
          <a:bodyPr/>
          <a:lstStyle/>
          <a:p>
            <a:r>
              <a:rPr lang="en-US" dirty="0"/>
              <a:t>SSIS Jump Start: Data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6984B-C505-4DE6-805D-33521E67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52600"/>
            <a:ext cx="4981575" cy="4010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05DF20-81AE-4927-BA7F-A3BDFFC26E87}"/>
              </a:ext>
            </a:extLst>
          </p:cNvPr>
          <p:cNvSpPr/>
          <p:nvPr/>
        </p:nvSpPr>
        <p:spPr>
          <a:xfrm>
            <a:off x="609600" y="1600200"/>
            <a:ext cx="2438400" cy="1143000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Flow pumps data from sources to Destinations</a:t>
            </a:r>
          </a:p>
        </p:txBody>
      </p:sp>
    </p:spTree>
    <p:extLst>
      <p:ext uri="{BB962C8B-B14F-4D97-AF65-F5344CB8AC3E}">
        <p14:creationId xmlns:p14="http://schemas.microsoft.com/office/powerpoint/2010/main" val="4160315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6400" y="2133600"/>
            <a:ext cx="8534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Where did the name ‘The Imitation Game’ come from in the movie about Alan Turing?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Making Your Life Easier</a:t>
            </a:r>
          </a:p>
        </p:txBody>
      </p:sp>
    </p:spTree>
    <p:extLst>
      <p:ext uri="{BB962C8B-B14F-4D97-AF65-F5344CB8AC3E}">
        <p14:creationId xmlns:p14="http://schemas.microsoft.com/office/powerpoint/2010/main" val="2172938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76200" y="29592"/>
            <a:ext cx="9601200" cy="838200"/>
          </a:xfrm>
        </p:spPr>
        <p:txBody>
          <a:bodyPr/>
          <a:lstStyle/>
          <a:p>
            <a:r>
              <a:rPr lang="en-US" dirty="0"/>
              <a:t>SSIS Jump Start: Deployment Review</a:t>
            </a:r>
          </a:p>
        </p:txBody>
      </p:sp>
    </p:spTree>
    <p:extLst>
      <p:ext uri="{BB962C8B-B14F-4D97-AF65-F5344CB8AC3E}">
        <p14:creationId xmlns:p14="http://schemas.microsoft.com/office/powerpoint/2010/main" val="414995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Deploying a project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0" y="1981201"/>
            <a:ext cx="693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Loads the entire project, i.e. all packages with current settings to the SSISDB in the Integration Services Catalogs.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be exported from the catalog as needed and restored to a Data Tools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Packages can be configured in the catalog and executed from the catalog.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SSISDB is a central repository for SSIS packages on a given SQL Server instance.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18DCCA-171E-4AE2-B55B-AD23D3C383B0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3092826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Deploying a project – Step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1752600"/>
            <a:ext cx="6252379" cy="373761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7315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109556"/>
              <a:gd name="adj4" fmla="val -73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Project and then Deploy.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62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Deploying a project – step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76401"/>
            <a:ext cx="5257800" cy="4509783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315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19203"/>
              <a:gd name="adj4" fmla="val -8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Deployment Steps screen.  Click Next.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43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Deploying a project – step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1676400"/>
            <a:ext cx="5596853" cy="4800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239000" y="3886200"/>
            <a:ext cx="2895600" cy="1600200"/>
          </a:xfrm>
          <a:prstGeom prst="borderCallout1">
            <a:avLst>
              <a:gd name="adj1" fmla="val 18750"/>
              <a:gd name="adj2" fmla="val -8333"/>
              <a:gd name="adj3" fmla="val -23420"/>
              <a:gd name="adj4" fmla="val -587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the SQL Server Instance where the project should be deployed.  Click Browse to locate the folder.</a:t>
            </a:r>
          </a:p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0" y="4572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086600" y="3124200"/>
            <a:ext cx="15240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868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Deploying a project – step 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33600"/>
            <a:ext cx="2834640" cy="288036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239000" y="3886200"/>
            <a:ext cx="2895600" cy="1600200"/>
          </a:xfrm>
          <a:prstGeom prst="borderCallout1">
            <a:avLst>
              <a:gd name="adj1" fmla="val 18750"/>
              <a:gd name="adj2" fmla="val -8333"/>
              <a:gd name="adj3" fmla="val 52580"/>
              <a:gd name="adj4" fmla="val -56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folder or click on New Folder to create a one.</a:t>
            </a:r>
          </a:p>
        </p:txBody>
      </p:sp>
    </p:spTree>
    <p:extLst>
      <p:ext uri="{BB962C8B-B14F-4D97-AF65-F5344CB8AC3E}">
        <p14:creationId xmlns:p14="http://schemas.microsoft.com/office/powerpoint/2010/main" val="2950346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Deploying a project – step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76400"/>
            <a:ext cx="5524500" cy="473854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391400" y="3886200"/>
            <a:ext cx="2895600" cy="1600200"/>
          </a:xfrm>
          <a:prstGeom prst="borderCallout1">
            <a:avLst>
              <a:gd name="adj1" fmla="val 103893"/>
              <a:gd name="adj2" fmla="val 29246"/>
              <a:gd name="adj3" fmla="val 138294"/>
              <a:gd name="adj4" fmla="val 6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 the settings and click Deploy.</a:t>
            </a:r>
          </a:p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41CD22-2372-473B-8C62-14AA89CA38E1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98155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1371600"/>
            <a:ext cx="12725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SSIS and ETL?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Easiest Way to Use SSIS – The Import Wizard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the SSIS Catalog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Agent for Automation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Demo of Developing an SSIS Project/Package.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Configuring SSIS Packages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Advice and Best Practices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3B5C4-C683-45BB-B168-B4D0B23553E5}"/>
              </a:ext>
            </a:extLst>
          </p:cNvPr>
          <p:cNvSpPr txBox="1"/>
          <p:nvPr/>
        </p:nvSpPr>
        <p:spPr>
          <a:xfrm>
            <a:off x="76200" y="152400"/>
            <a:ext cx="3487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What’s Ahead?</a:t>
            </a:r>
          </a:p>
        </p:txBody>
      </p:sp>
    </p:spTree>
    <p:extLst>
      <p:ext uri="{BB962C8B-B14F-4D97-AF65-F5344CB8AC3E}">
        <p14:creationId xmlns:p14="http://schemas.microsoft.com/office/powerpoint/2010/main" val="1414071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Deploying a project – step 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1" y="1600200"/>
            <a:ext cx="5418661" cy="462915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486400" y="3581400"/>
            <a:ext cx="2895600" cy="1600200"/>
          </a:xfrm>
          <a:prstGeom prst="borderCallout1">
            <a:avLst>
              <a:gd name="adj1" fmla="val 103893"/>
              <a:gd name="adj2" fmla="val 47878"/>
              <a:gd name="adj3" fmla="val 148580"/>
              <a:gd name="adj4" fmla="val 6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deployment confirmation screen shows all tasks Passed.  Click Close when ready.</a:t>
            </a:r>
          </a:p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526612-4E0F-4A22-AA36-BF6E5C9173F0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3612665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76200" y="29592"/>
            <a:ext cx="8153400" cy="838200"/>
          </a:xfrm>
        </p:spPr>
        <p:txBody>
          <a:bodyPr/>
          <a:lstStyle/>
          <a:p>
            <a:r>
              <a:rPr lang="en-US" dirty="0"/>
              <a:t>SSIS Jump Start: Configuration</a:t>
            </a:r>
          </a:p>
        </p:txBody>
      </p:sp>
      <p:sp>
        <p:nvSpPr>
          <p:cNvPr id="3" name="AutoShape 2" descr="Image result for file server">
            <a:extLst>
              <a:ext uri="{FF2B5EF4-FFF2-40B4-BE49-F238E27FC236}">
                <a16:creationId xmlns:a16="http://schemas.microsoft.com/office/drawing/2014/main" id="{D7589E97-BEB9-4D42-A66F-BD5D28551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09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6400" y="2133600"/>
            <a:ext cx="853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Who was the co-founder of Apple?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Making Your Life Easier</a:t>
            </a:r>
          </a:p>
        </p:txBody>
      </p:sp>
    </p:spTree>
    <p:extLst>
      <p:ext uri="{BB962C8B-B14F-4D97-AF65-F5344CB8AC3E}">
        <p14:creationId xmlns:p14="http://schemas.microsoft.com/office/powerpoint/2010/main" val="649133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7E90B2-9FBA-489B-B84A-AE42E8174CC8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98298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Start: Why Configuration?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3DF5A6-47C6-4748-81F7-15039549EB06}"/>
              </a:ext>
            </a:extLst>
          </p:cNvPr>
          <p:cNvSpPr txBox="1"/>
          <p:nvPr/>
        </p:nvSpPr>
        <p:spPr>
          <a:xfrm>
            <a:off x="76200" y="1447800"/>
            <a:ext cx="117455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Things like Server Names and Folder names will change.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can we avoid modifying our packages for each change?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Answer:  We can bind these changing attributes to parameters.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Parameters can be changed from Outside the Project/Package.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They can be passed to the package at run time.</a:t>
            </a:r>
          </a:p>
        </p:txBody>
      </p:sp>
    </p:spTree>
    <p:extLst>
      <p:ext uri="{BB962C8B-B14F-4D97-AF65-F5344CB8AC3E}">
        <p14:creationId xmlns:p14="http://schemas.microsoft.com/office/powerpoint/2010/main" val="1765722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in 2012 – Configuration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35461" y="2748461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407261" y="2748461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Magnetic Disk 9"/>
          <p:cNvSpPr/>
          <p:nvPr/>
        </p:nvSpPr>
        <p:spPr>
          <a:xfrm>
            <a:off x="1844661" y="2672261"/>
            <a:ext cx="2286000" cy="3048000"/>
          </a:xfrm>
          <a:prstGeom prst="flowChartMagneticDisk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8461" y="3891462"/>
            <a:ext cx="2514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SSIS Catalog</a:t>
            </a:r>
          </a:p>
          <a:p>
            <a:pPr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Project Folder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SSISProject1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SSISEnv1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Server=</a:t>
            </a:r>
            <a:r>
              <a:rPr lang="en-US" sz="1400" dirty="0" err="1">
                <a:solidFill>
                  <a:schemeClr val="bg1"/>
                </a:solidFill>
              </a:rPr>
              <a:t>devserver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Flowchart: Magnetic Disk 12"/>
          <p:cNvSpPr/>
          <p:nvPr/>
        </p:nvSpPr>
        <p:spPr>
          <a:xfrm>
            <a:off x="4892661" y="2748461"/>
            <a:ext cx="2286000" cy="3048000"/>
          </a:xfrm>
          <a:prstGeom prst="flowChartMagneticDisk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7788261" y="2672261"/>
            <a:ext cx="2438400" cy="3048000"/>
          </a:xfrm>
          <a:prstGeom prst="flowChartMagneticDisk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38801" y="17526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57379" y="21505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92661" y="3891462"/>
            <a:ext cx="21563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SSIS Catalog</a:t>
            </a:r>
          </a:p>
          <a:p>
            <a:pPr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SSISDemo</a:t>
            </a:r>
            <a:r>
              <a:rPr lang="en-US" sz="1400" dirty="0">
                <a:solidFill>
                  <a:schemeClr val="bg1"/>
                </a:solidFill>
              </a:rPr>
              <a:t> Folder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SSISProject1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SSISEnv1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Server=</a:t>
            </a:r>
            <a:r>
              <a:rPr lang="en-US" sz="1400" dirty="0" err="1">
                <a:solidFill>
                  <a:schemeClr val="bg1"/>
                </a:solidFill>
              </a:rPr>
              <a:t>qaserver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88262" y="3967662"/>
            <a:ext cx="23278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SSIS Catalog</a:t>
            </a:r>
          </a:p>
          <a:p>
            <a:pPr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SSISDemo</a:t>
            </a:r>
            <a:r>
              <a:rPr lang="en-US" sz="1400" dirty="0">
                <a:solidFill>
                  <a:schemeClr val="bg1"/>
                </a:solidFill>
              </a:rPr>
              <a:t> Folder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SSISProject1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SSISEnv1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Server=</a:t>
            </a:r>
            <a:r>
              <a:rPr lang="en-US" sz="1400" dirty="0" err="1">
                <a:solidFill>
                  <a:schemeClr val="bg1"/>
                </a:solidFill>
              </a:rPr>
              <a:t>prodserver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6061" y="6101262"/>
            <a:ext cx="877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can deploy the project to each server and it automatically picks up the </a:t>
            </a:r>
          </a:p>
          <a:p>
            <a:r>
              <a:rPr lang="en-US" dirty="0">
                <a:solidFill>
                  <a:schemeClr val="bg1"/>
                </a:solidFill>
              </a:rPr>
              <a:t>configuration settings for that server.  Note:  We are using relative references</a:t>
            </a:r>
            <a:r>
              <a:rPr lang="en-US" dirty="0"/>
              <a:t>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BC0B240-57EB-4B7B-BCB8-17FCA9268CEF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  <p:sp>
        <p:nvSpPr>
          <p:cNvPr id="2" name="AutoShape 2" descr="Image result for file server">
            <a:extLst>
              <a:ext uri="{FF2B5EF4-FFF2-40B4-BE49-F238E27FC236}">
                <a16:creationId xmlns:a16="http://schemas.microsoft.com/office/drawing/2014/main" id="{98E3E830-0F37-4B00-BA4D-26386D9C77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83261" y="35104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file server">
            <a:extLst>
              <a:ext uri="{FF2B5EF4-FFF2-40B4-BE49-F238E27FC236}">
                <a16:creationId xmlns:a16="http://schemas.microsoft.com/office/drawing/2014/main" id="{52974A60-2FC7-4F0B-9887-8EAB7151EB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5661" y="36628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3832F-37FC-476D-B34A-1355F67F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29" y="1566334"/>
            <a:ext cx="935096" cy="1066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BBBC2B-3187-4611-93D0-81016EAB5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566" y="1491161"/>
            <a:ext cx="935096" cy="1066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0FE356-425F-4ED2-AE0C-0C486FF3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932" y="1524000"/>
            <a:ext cx="935096" cy="1066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10EB8DD-1794-483A-9EC1-8A892CDD5BF7}"/>
              </a:ext>
            </a:extLst>
          </p:cNvPr>
          <p:cNvSpPr txBox="1"/>
          <p:nvPr/>
        </p:nvSpPr>
        <p:spPr>
          <a:xfrm>
            <a:off x="8397861" y="229126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FD494A-EEE0-45F4-A733-E3A592774E15}"/>
              </a:ext>
            </a:extLst>
          </p:cNvPr>
          <p:cNvSpPr txBox="1"/>
          <p:nvPr/>
        </p:nvSpPr>
        <p:spPr>
          <a:xfrm>
            <a:off x="2124283" y="213886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635234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76200" y="29592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59E6-AE19-4A34-B111-A2D7FE455D39}"/>
              </a:ext>
            </a:extLst>
          </p:cNvPr>
          <p:cNvSpPr/>
          <p:nvPr/>
        </p:nvSpPr>
        <p:spPr>
          <a:xfrm>
            <a:off x="3962400" y="2743200"/>
            <a:ext cx="3276600" cy="1371600"/>
          </a:xfrm>
          <a:prstGeom prst="rect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0002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6400" y="2133600"/>
            <a:ext cx="8534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What does the entry in The Hitchhiker's Guide to the Galaxy say about Earth?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Making Your Life Easier</a:t>
            </a:r>
          </a:p>
        </p:txBody>
      </p:sp>
    </p:spTree>
    <p:extLst>
      <p:ext uri="{BB962C8B-B14F-4D97-AF65-F5344CB8AC3E}">
        <p14:creationId xmlns:p14="http://schemas.microsoft.com/office/powerpoint/2010/main" val="3616610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76200" y="29592"/>
            <a:ext cx="10744200" cy="838200"/>
          </a:xfrm>
        </p:spPr>
        <p:txBody>
          <a:bodyPr/>
          <a:lstStyle/>
          <a:p>
            <a:r>
              <a:rPr lang="en-US" dirty="0"/>
              <a:t>SSIS Jump Start: Configuration Review</a:t>
            </a:r>
          </a:p>
        </p:txBody>
      </p:sp>
      <p:sp>
        <p:nvSpPr>
          <p:cNvPr id="3" name="AutoShape 2" descr="Image result for file server">
            <a:extLst>
              <a:ext uri="{FF2B5EF4-FFF2-40B4-BE49-F238E27FC236}">
                <a16:creationId xmlns:a16="http://schemas.microsoft.com/office/drawing/2014/main" id="{D7589E97-BEB9-4D42-A66F-BD5D28551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08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7924800" cy="5334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New in 2012 – The Integration Services Catalog - Environments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2200" y="5029201"/>
            <a:ext cx="8342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Environment is just a set of Project Configuration Values stored </a:t>
            </a:r>
          </a:p>
          <a:p>
            <a:r>
              <a:rPr lang="en-US" dirty="0">
                <a:solidFill>
                  <a:schemeClr val="bg1"/>
                </a:solidFill>
              </a:rPr>
              <a:t>as an object in the catalog.  The idea is that for each environment, Dev, </a:t>
            </a:r>
          </a:p>
          <a:p>
            <a:r>
              <a:rPr lang="en-US" dirty="0">
                <a:solidFill>
                  <a:schemeClr val="bg1"/>
                </a:solidFill>
              </a:rPr>
              <a:t>Integration, QA and Production, the configuration values will need to be </a:t>
            </a:r>
          </a:p>
          <a:p>
            <a:r>
              <a:rPr lang="en-US" dirty="0">
                <a:solidFill>
                  <a:schemeClr val="bg1"/>
                </a:solidFill>
              </a:rPr>
              <a:t>Different.  SSIS Environments make this easier to manage.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60" y="1885950"/>
            <a:ext cx="4069080" cy="3086100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7315200" y="3276600"/>
            <a:ext cx="2971800" cy="1295400"/>
          </a:xfrm>
          <a:prstGeom prst="borderCallout1">
            <a:avLst>
              <a:gd name="adj1" fmla="val 32488"/>
              <a:gd name="adj2" fmla="val -3788"/>
              <a:gd name="adj3" fmla="val 119220"/>
              <a:gd name="adj4" fmla="val -5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 Environment.</a:t>
            </a:r>
          </a:p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5BD646-92CF-4E23-B691-83939A1095A9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1532280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9067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in 2012 – The Integration Services Catalog - Environments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362200"/>
            <a:ext cx="3657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93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1371600"/>
            <a:ext cx="12725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Class Service to extract, transform, and load, data in/out of SQL Server.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delivered as part of SQL Server since SQL Server 2005.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used to Develop/Deploy SSIS Packages.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Tightly integrated with SQL Server since SQL Server 2012.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optimized for high throughput.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supported under the Azure Data Factory.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3B5C4-C683-45BB-B168-B4D0B23553E5}"/>
              </a:ext>
            </a:extLst>
          </p:cNvPr>
          <p:cNvSpPr txBox="1"/>
          <p:nvPr/>
        </p:nvSpPr>
        <p:spPr>
          <a:xfrm>
            <a:off x="76200" y="152400"/>
            <a:ext cx="9504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What is SQL Server Integration Services?</a:t>
            </a:r>
          </a:p>
        </p:txBody>
      </p:sp>
    </p:spTree>
    <p:extLst>
      <p:ext uri="{BB962C8B-B14F-4D97-AF65-F5344CB8AC3E}">
        <p14:creationId xmlns:p14="http://schemas.microsoft.com/office/powerpoint/2010/main" val="3446628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99822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in 2012 – The Integration Services Catalog - Environments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524001"/>
            <a:ext cx="6509106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5715000" y="4191000"/>
            <a:ext cx="2743200" cy="838200"/>
          </a:xfrm>
          <a:prstGeom prst="borderCallout1">
            <a:avLst>
              <a:gd name="adj1" fmla="val 18750"/>
              <a:gd name="adj2" fmla="val -8333"/>
              <a:gd name="adj3" fmla="val -90577"/>
              <a:gd name="adj4" fmla="val -21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a named and description and click Ok.</a:t>
            </a:r>
          </a:p>
        </p:txBody>
      </p:sp>
    </p:spTree>
    <p:extLst>
      <p:ext uri="{BB962C8B-B14F-4D97-AF65-F5344CB8AC3E}">
        <p14:creationId xmlns:p14="http://schemas.microsoft.com/office/powerpoint/2010/main" val="957581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89154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in 2012 – The Integration Services Catalog - Environments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1" y="1905000"/>
            <a:ext cx="27717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6553200" y="5181600"/>
            <a:ext cx="2667000" cy="990600"/>
          </a:xfrm>
          <a:prstGeom prst="borderCallout1">
            <a:avLst>
              <a:gd name="adj1" fmla="val 18750"/>
              <a:gd name="adj2" fmla="val -8333"/>
              <a:gd name="adj3" fmla="val -90577"/>
              <a:gd name="adj4" fmla="val -21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Mouse Click and select Properties to edit.</a:t>
            </a:r>
          </a:p>
        </p:txBody>
      </p:sp>
    </p:spTree>
    <p:extLst>
      <p:ext uri="{BB962C8B-B14F-4D97-AF65-F5344CB8AC3E}">
        <p14:creationId xmlns:p14="http://schemas.microsoft.com/office/powerpoint/2010/main" val="822936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7086600" cy="5334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New in 2012 – The Integration Services Catalog - Environments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76401"/>
            <a:ext cx="6275070" cy="4210457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6553200" y="5105400"/>
            <a:ext cx="3276600" cy="1295400"/>
          </a:xfrm>
          <a:prstGeom prst="borderCallout1">
            <a:avLst>
              <a:gd name="adj1" fmla="val 18750"/>
              <a:gd name="adj2" fmla="val -8333"/>
              <a:gd name="adj3" fmla="val -137003"/>
              <a:gd name="adj4" fmla="val -37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variable names and values.  These will be assigned to configuration properties.</a:t>
            </a:r>
          </a:p>
        </p:txBody>
      </p:sp>
    </p:spTree>
    <p:extLst>
      <p:ext uri="{BB962C8B-B14F-4D97-AF65-F5344CB8AC3E}">
        <p14:creationId xmlns:p14="http://schemas.microsoft.com/office/powerpoint/2010/main" val="4104029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Callout 1 5"/>
          <p:cNvSpPr/>
          <p:nvPr/>
        </p:nvSpPr>
        <p:spPr>
          <a:xfrm>
            <a:off x="7162800" y="4495800"/>
            <a:ext cx="3276600" cy="1295400"/>
          </a:xfrm>
          <a:prstGeom prst="borderCallout1">
            <a:avLst>
              <a:gd name="adj1" fmla="val 35039"/>
              <a:gd name="adj2" fmla="val -3611"/>
              <a:gd name="adj3" fmla="val -17818"/>
              <a:gd name="adj4" fmla="val -49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see the project in the catalog.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3839" y="2414589"/>
            <a:ext cx="41243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346CE-A01F-44D5-81EE-AFCCA3A4B447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2087058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in 2012 – Configuration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1" y="1935272"/>
            <a:ext cx="3795713" cy="275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7162800" y="4495800"/>
            <a:ext cx="3276600" cy="1295400"/>
          </a:xfrm>
          <a:prstGeom prst="borderCallout1">
            <a:avLst>
              <a:gd name="adj1" fmla="val 35039"/>
              <a:gd name="adj2" fmla="val -3611"/>
              <a:gd name="adj3" fmla="val -101438"/>
              <a:gd name="adj4" fmla="val -22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mouse click on the Project and select Configure.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51FBAF-23D8-448C-80A6-6BC3E78A0456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2818998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3529" y="1524000"/>
            <a:ext cx="74104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6134100" y="49530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85059"/>
              <a:gd name="adj4" fmla="val -954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</a:t>
            </a:r>
            <a:r>
              <a:rPr lang="en-US" dirty="0" err="1"/>
              <a:t>refrences</a:t>
            </a:r>
            <a:r>
              <a:rPr lang="en-US" dirty="0"/>
              <a:t> to configure.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E85B83-2B82-4837-A9DF-55ABDC7A75E3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3578442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271356"/>
            <a:ext cx="6337508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6705600" y="5410200"/>
            <a:ext cx="3276600" cy="990600"/>
          </a:xfrm>
          <a:prstGeom prst="borderCallout1">
            <a:avLst>
              <a:gd name="adj1" fmla="val -9486"/>
              <a:gd name="adj2" fmla="val 20861"/>
              <a:gd name="adj3" fmla="val -71031"/>
              <a:gd name="adj4" fmla="val 212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Add to add a reference to an Environment.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66E18A-B0B5-4793-AE2A-8DA00456A334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73108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1905000"/>
            <a:ext cx="2971800" cy="30480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6705600" y="51054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75218"/>
              <a:gd name="adj4" fmla="val -24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environment and Ok.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0786B4-7654-4B0A-B695-8BEB4499F880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520890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76400"/>
            <a:ext cx="74104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6858000" y="5364702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59543"/>
              <a:gd name="adj4" fmla="val -169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see the reference was added..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807A9E-6F7C-4C15-A371-001AD3357AFC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4226973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676401"/>
            <a:ext cx="690974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6781800" y="53340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31846"/>
              <a:gd name="adj4" fmla="val 7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Parameters and then the ellipsis.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C9D39C8-F5C5-4A2F-8A07-CCA1B2E7C2DC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203127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5483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ETL Pattern: High Level</a:t>
            </a:r>
          </a:p>
        </p:txBody>
      </p:sp>
      <p:sp>
        <p:nvSpPr>
          <p:cNvPr id="3" name="Flowchart: Stored Data 2">
            <a:extLst>
              <a:ext uri="{FF2B5EF4-FFF2-40B4-BE49-F238E27FC236}">
                <a16:creationId xmlns:a16="http://schemas.microsoft.com/office/drawing/2014/main" id="{2D817BFD-0234-4C14-8BFA-4DA31804BA09}"/>
              </a:ext>
            </a:extLst>
          </p:cNvPr>
          <p:cNvSpPr/>
          <p:nvPr/>
        </p:nvSpPr>
        <p:spPr>
          <a:xfrm>
            <a:off x="642598" y="1811008"/>
            <a:ext cx="1524000" cy="838200"/>
          </a:xfrm>
          <a:prstGeom prst="flowChartOnlineStorag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External</a:t>
            </a:r>
          </a:p>
          <a:p>
            <a:pPr algn="ctr"/>
            <a:r>
              <a:rPr lang="en-US" sz="1600" dirty="0"/>
              <a:t> File</a:t>
            </a:r>
          </a:p>
        </p:txBody>
      </p:sp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F442BE04-70A4-4ED9-8C2C-850853E7DB4A}"/>
              </a:ext>
            </a:extLst>
          </p:cNvPr>
          <p:cNvSpPr/>
          <p:nvPr/>
        </p:nvSpPr>
        <p:spPr>
          <a:xfrm>
            <a:off x="642598" y="3021331"/>
            <a:ext cx="1524000" cy="838200"/>
          </a:xfrm>
          <a:prstGeom prst="flowChartOnlineStorag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External File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614FD77A-9660-4469-B17E-278B27161403}"/>
              </a:ext>
            </a:extLst>
          </p:cNvPr>
          <p:cNvSpPr/>
          <p:nvPr/>
        </p:nvSpPr>
        <p:spPr>
          <a:xfrm>
            <a:off x="723236" y="4300454"/>
            <a:ext cx="1524000" cy="1015754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A3C5A2E7-13D7-4506-8F7F-2CA6D96C8FFF}"/>
              </a:ext>
            </a:extLst>
          </p:cNvPr>
          <p:cNvSpPr/>
          <p:nvPr/>
        </p:nvSpPr>
        <p:spPr>
          <a:xfrm>
            <a:off x="8972722" y="5570331"/>
            <a:ext cx="1524000" cy="1015754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Warehouse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661A74D3-5907-404C-8D02-08C638BFCFB4}"/>
              </a:ext>
            </a:extLst>
          </p:cNvPr>
          <p:cNvSpPr/>
          <p:nvPr/>
        </p:nvSpPr>
        <p:spPr>
          <a:xfrm>
            <a:off x="4177480" y="1905000"/>
            <a:ext cx="2469382" cy="4173208"/>
          </a:xfrm>
          <a:prstGeom prst="flowChartProcess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A104B-F8BF-4998-8697-F4010E07A62B}"/>
              </a:ext>
            </a:extLst>
          </p:cNvPr>
          <p:cNvSpPr/>
          <p:nvPr/>
        </p:nvSpPr>
        <p:spPr>
          <a:xfrm>
            <a:off x="4646408" y="2230108"/>
            <a:ext cx="1600200" cy="7035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C04E12-95B9-4EE9-960C-C1DF97CB3A74}"/>
              </a:ext>
            </a:extLst>
          </p:cNvPr>
          <p:cNvSpPr/>
          <p:nvPr/>
        </p:nvSpPr>
        <p:spPr>
          <a:xfrm>
            <a:off x="4658245" y="3687938"/>
            <a:ext cx="1600200" cy="7035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575C46-42FB-4A61-AC93-847522785992}"/>
              </a:ext>
            </a:extLst>
          </p:cNvPr>
          <p:cNvSpPr/>
          <p:nvPr/>
        </p:nvSpPr>
        <p:spPr>
          <a:xfrm>
            <a:off x="4658245" y="5134585"/>
            <a:ext cx="1600200" cy="7035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311BA-22F3-48FC-86BD-55C2958AF1EF}"/>
              </a:ext>
            </a:extLst>
          </p:cNvPr>
          <p:cNvSpPr txBox="1"/>
          <p:nvPr/>
        </p:nvSpPr>
        <p:spPr>
          <a:xfrm>
            <a:off x="2588287" y="1905000"/>
            <a:ext cx="8190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8131011-6976-4030-9927-88B1754F84BC}"/>
              </a:ext>
            </a:extLst>
          </p:cNvPr>
          <p:cNvSpPr/>
          <p:nvPr/>
        </p:nvSpPr>
        <p:spPr>
          <a:xfrm rot="19718107">
            <a:off x="3409377" y="3060573"/>
            <a:ext cx="973462" cy="33246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51A250-DCDC-487C-A7C6-2D22FBDDFC29}"/>
              </a:ext>
            </a:extLst>
          </p:cNvPr>
          <p:cNvSpPr/>
          <p:nvPr/>
        </p:nvSpPr>
        <p:spPr>
          <a:xfrm>
            <a:off x="5192464" y="4498315"/>
            <a:ext cx="484632" cy="5334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70DCF3A-A49A-4B44-A84A-E73F985D0E34}"/>
              </a:ext>
            </a:extLst>
          </p:cNvPr>
          <p:cNvSpPr/>
          <p:nvPr/>
        </p:nvSpPr>
        <p:spPr>
          <a:xfrm>
            <a:off x="5224644" y="3088684"/>
            <a:ext cx="484632" cy="5334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4EA0463-34F1-4662-9CFB-4F24528A42E1}"/>
              </a:ext>
            </a:extLst>
          </p:cNvPr>
          <p:cNvSpPr/>
          <p:nvPr/>
        </p:nvSpPr>
        <p:spPr>
          <a:xfrm rot="806952">
            <a:off x="6482913" y="5568104"/>
            <a:ext cx="2205269" cy="33246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D81C3212-8942-4D8B-968D-0C113CF022A5}"/>
              </a:ext>
            </a:extLst>
          </p:cNvPr>
          <p:cNvSpPr/>
          <p:nvPr/>
        </p:nvSpPr>
        <p:spPr>
          <a:xfrm>
            <a:off x="7204612" y="1280161"/>
            <a:ext cx="2351166" cy="1174399"/>
          </a:xfrm>
          <a:prstGeom prst="borderCallout1">
            <a:avLst>
              <a:gd name="adj1" fmla="val 18750"/>
              <a:gd name="adj2" fmla="val -8333"/>
              <a:gd name="adj3" fmla="val 94358"/>
              <a:gd name="adj4" fmla="val -3569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Stage data to table(s)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Minimal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Avoid Errors here!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1E1C99D2-F8C3-4D59-A47E-45EF8174B6C4}"/>
              </a:ext>
            </a:extLst>
          </p:cNvPr>
          <p:cNvSpPr/>
          <p:nvPr/>
        </p:nvSpPr>
        <p:spPr>
          <a:xfrm>
            <a:off x="7204612" y="2710985"/>
            <a:ext cx="2351166" cy="1174399"/>
          </a:xfrm>
          <a:prstGeom prst="borderCallout1">
            <a:avLst>
              <a:gd name="adj1" fmla="val 18750"/>
              <a:gd name="adj2" fmla="val -8333"/>
              <a:gd name="adj3" fmla="val 83775"/>
              <a:gd name="adj4" fmla="val -3682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Maximize T-SQL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Filter as early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Handle Errors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09CDAA9A-F833-4C0A-85A4-5A0A6A1412D9}"/>
              </a:ext>
            </a:extLst>
          </p:cNvPr>
          <p:cNvSpPr/>
          <p:nvPr/>
        </p:nvSpPr>
        <p:spPr>
          <a:xfrm>
            <a:off x="7228778" y="4048400"/>
            <a:ext cx="2351166" cy="1361800"/>
          </a:xfrm>
          <a:prstGeom prst="borderCallout1">
            <a:avLst>
              <a:gd name="adj1" fmla="val 18750"/>
              <a:gd name="adj2" fmla="val -8333"/>
              <a:gd name="adj3" fmla="val 92846"/>
              <a:gd name="adj4" fmla="val -3908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Avoid duplicate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Remember Foreign Key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Configure destination for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Track audit statistics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9A1041-DAAB-440D-9258-E639BD46E4A3}"/>
              </a:ext>
            </a:extLst>
          </p:cNvPr>
          <p:cNvSpPr txBox="1"/>
          <p:nvPr/>
        </p:nvSpPr>
        <p:spPr>
          <a:xfrm>
            <a:off x="9788952" y="1773278"/>
            <a:ext cx="8190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26" name="Callout: Line 25">
            <a:extLst>
              <a:ext uri="{FF2B5EF4-FFF2-40B4-BE49-F238E27FC236}">
                <a16:creationId xmlns:a16="http://schemas.microsoft.com/office/drawing/2014/main" id="{B1DF350D-11AA-4EB0-A55C-06F7095D6AA9}"/>
              </a:ext>
            </a:extLst>
          </p:cNvPr>
          <p:cNvSpPr/>
          <p:nvPr/>
        </p:nvSpPr>
        <p:spPr>
          <a:xfrm>
            <a:off x="10907718" y="3281168"/>
            <a:ext cx="1101725" cy="518400"/>
          </a:xfrm>
          <a:prstGeom prst="borderCallout1">
            <a:avLst>
              <a:gd name="adj1" fmla="val 41013"/>
              <a:gd name="adj2" fmla="val -6721"/>
              <a:gd name="adj3" fmla="val 41270"/>
              <a:gd name="adj4" fmla="val -19575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Log Errors</a:t>
            </a:r>
          </a:p>
        </p:txBody>
      </p:sp>
    </p:spTree>
    <p:extLst>
      <p:ext uri="{BB962C8B-B14F-4D97-AF65-F5344CB8AC3E}">
        <p14:creationId xmlns:p14="http://schemas.microsoft.com/office/powerpoint/2010/main" val="377345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1" y="1524001"/>
            <a:ext cx="3686175" cy="4078321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6934200" y="54102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5858"/>
              <a:gd name="adj4" fmla="val -2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Use Environment variable and select a variable.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5C7703-7EEE-44F3-83C8-7DFB3B848F6D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8159471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00201"/>
            <a:ext cx="5867400" cy="377533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6781800" y="53340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07578"/>
              <a:gd name="adj4" fmla="val 346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Connection Managers and the ellipsis next to </a:t>
            </a:r>
            <a:r>
              <a:rPr lang="en-US" dirty="0" err="1"/>
              <a:t>ServerName</a:t>
            </a:r>
            <a:r>
              <a:rPr lang="en-US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322A36-A94E-4657-82E2-8A2BA281873C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1067826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828801"/>
            <a:ext cx="3352800" cy="3709481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6553200" y="28956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162729"/>
              <a:gd name="adj4" fmla="val -25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‘Use environment variable’ and select the variable from the drop down..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F8AFD4-CB45-4C0A-8917-9A87E9AB71EC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2865698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2286000"/>
            <a:ext cx="6779859" cy="436245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334000" y="16002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261321"/>
              <a:gd name="adj4" fmla="val 99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Notice </a:t>
            </a:r>
            <a:r>
              <a:rPr lang="en-US" dirty="0" err="1"/>
              <a:t>ServerName</a:t>
            </a:r>
            <a:r>
              <a:rPr lang="en-US" dirty="0"/>
              <a:t> is now set to the environment variable name.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4AE066-7E7F-499D-AE41-C363B6DE3153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19217306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F195DF-D7A9-48A1-A7C7-79857634E78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0678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Start: Wrapping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8EDEA-EB43-41CD-A46B-67305309565A}"/>
              </a:ext>
            </a:extLst>
          </p:cNvPr>
          <p:cNvSpPr txBox="1"/>
          <p:nvPr/>
        </p:nvSpPr>
        <p:spPr>
          <a:xfrm>
            <a:off x="76200" y="1371600"/>
            <a:ext cx="12725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SSIS and ETL?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the SSIS Catalog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Agent for Automation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Demo of Developing an SSIS Project/Package.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Configuring SSIS Packages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Advice and Best Practices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54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9800" y="1295401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86D04D-BDAC-45E0-8482-DB55B38DF9A0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4078677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76200" y="29592"/>
            <a:ext cx="10820400" cy="838200"/>
          </a:xfrm>
        </p:spPr>
        <p:txBody>
          <a:bodyPr/>
          <a:lstStyle/>
          <a:p>
            <a:r>
              <a:rPr lang="en-US" dirty="0"/>
              <a:t>SSIS Jump Start: Package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4971755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76200" y="762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1389158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743200" y="3048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Slides on Parameterizing Packages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970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76200"/>
            <a:ext cx="7772400" cy="8382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371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Parameters: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19400" y="2514600"/>
            <a:ext cx="58592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Variables that can be configured externally.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be scoped to the package or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Variables can get their value from a parameter.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2861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ETL Pattern</a:t>
            </a:r>
          </a:p>
        </p:txBody>
      </p:sp>
      <p:sp>
        <p:nvSpPr>
          <p:cNvPr id="3" name="Flowchart: Stored Data 2">
            <a:extLst>
              <a:ext uri="{FF2B5EF4-FFF2-40B4-BE49-F238E27FC236}">
                <a16:creationId xmlns:a16="http://schemas.microsoft.com/office/drawing/2014/main" id="{2D817BFD-0234-4C14-8BFA-4DA31804BA09}"/>
              </a:ext>
            </a:extLst>
          </p:cNvPr>
          <p:cNvSpPr/>
          <p:nvPr/>
        </p:nvSpPr>
        <p:spPr>
          <a:xfrm>
            <a:off x="642598" y="1811008"/>
            <a:ext cx="1524000" cy="838200"/>
          </a:xfrm>
          <a:prstGeom prst="flowChartOnlineStorag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External</a:t>
            </a:r>
          </a:p>
          <a:p>
            <a:pPr algn="ctr"/>
            <a:r>
              <a:rPr lang="en-US" sz="1600" dirty="0"/>
              <a:t> File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A3C5A2E7-13D7-4506-8F7F-2CA6D96C8FFF}"/>
              </a:ext>
            </a:extLst>
          </p:cNvPr>
          <p:cNvSpPr/>
          <p:nvPr/>
        </p:nvSpPr>
        <p:spPr>
          <a:xfrm>
            <a:off x="9112584" y="5201818"/>
            <a:ext cx="1524000" cy="1015754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Warehouse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661A74D3-5907-404C-8D02-08C638BFCFB4}"/>
              </a:ext>
            </a:extLst>
          </p:cNvPr>
          <p:cNvSpPr/>
          <p:nvPr/>
        </p:nvSpPr>
        <p:spPr>
          <a:xfrm>
            <a:off x="3969358" y="943201"/>
            <a:ext cx="4605470" cy="5819112"/>
          </a:xfrm>
          <a:prstGeom prst="flowChartProcess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A104B-F8BF-4998-8697-F4010E07A62B}"/>
              </a:ext>
            </a:extLst>
          </p:cNvPr>
          <p:cNvSpPr/>
          <p:nvPr/>
        </p:nvSpPr>
        <p:spPr>
          <a:xfrm>
            <a:off x="4646407" y="2035283"/>
            <a:ext cx="3354593" cy="83625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Truncate Staging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Load file(s) into Staging table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8131011-6976-4030-9927-88B1754F84BC}"/>
              </a:ext>
            </a:extLst>
          </p:cNvPr>
          <p:cNvSpPr/>
          <p:nvPr/>
        </p:nvSpPr>
        <p:spPr>
          <a:xfrm>
            <a:off x="2261020" y="2122095"/>
            <a:ext cx="973462" cy="33246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651A250-DCDC-487C-A7C6-2D22FBDDFC29}"/>
              </a:ext>
            </a:extLst>
          </p:cNvPr>
          <p:cNvSpPr/>
          <p:nvPr/>
        </p:nvSpPr>
        <p:spPr>
          <a:xfrm>
            <a:off x="5964987" y="4464107"/>
            <a:ext cx="484632" cy="5334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70DCF3A-A49A-4B44-A84A-E73F985D0E34}"/>
              </a:ext>
            </a:extLst>
          </p:cNvPr>
          <p:cNvSpPr/>
          <p:nvPr/>
        </p:nvSpPr>
        <p:spPr>
          <a:xfrm>
            <a:off x="5952410" y="2926973"/>
            <a:ext cx="484632" cy="53340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455E6-F256-4F7D-8B78-813C8BFC52FE}"/>
              </a:ext>
            </a:extLst>
          </p:cNvPr>
          <p:cNvSpPr/>
          <p:nvPr/>
        </p:nvSpPr>
        <p:spPr>
          <a:xfrm>
            <a:off x="4653064" y="3561713"/>
            <a:ext cx="3354593" cy="83625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Read Staging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Apply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Write to Staging or final Destination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56C7BF-CDA1-4D31-B9CA-E05020802CFA}"/>
              </a:ext>
            </a:extLst>
          </p:cNvPr>
          <p:cNvSpPr/>
          <p:nvPr/>
        </p:nvSpPr>
        <p:spPr>
          <a:xfrm>
            <a:off x="4563748" y="5071644"/>
            <a:ext cx="3354593" cy="836256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Load final Staging table(s) to Destination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38E76D-14B9-40BF-8033-C37CD4A45704}"/>
              </a:ext>
            </a:extLst>
          </p:cNvPr>
          <p:cNvSpPr txBox="1"/>
          <p:nvPr/>
        </p:nvSpPr>
        <p:spPr>
          <a:xfrm>
            <a:off x="8773158" y="2339496"/>
            <a:ext cx="8190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82D40B-B605-4CFD-A96E-5B3090507D8E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8001000" y="5709695"/>
            <a:ext cx="11115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7C68599C-E9EB-4D1D-89AF-491F6FB1B7F0}"/>
              </a:ext>
            </a:extLst>
          </p:cNvPr>
          <p:cNvSpPr/>
          <p:nvPr/>
        </p:nvSpPr>
        <p:spPr>
          <a:xfrm>
            <a:off x="5323451" y="1152644"/>
            <a:ext cx="1973870" cy="464085"/>
          </a:xfrm>
          <a:prstGeom prst="flowChartTermina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Job</a:t>
            </a: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09011250-C00B-457B-A58D-0CA036A3C17E}"/>
              </a:ext>
            </a:extLst>
          </p:cNvPr>
          <p:cNvSpPr/>
          <p:nvPr/>
        </p:nvSpPr>
        <p:spPr>
          <a:xfrm>
            <a:off x="5343426" y="6272448"/>
            <a:ext cx="1973870" cy="464085"/>
          </a:xfrm>
          <a:prstGeom prst="flowChartTerminator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Job</a:t>
            </a:r>
          </a:p>
        </p:txBody>
      </p:sp>
      <p:sp>
        <p:nvSpPr>
          <p:cNvPr id="17" name="Flowchart: Multidocument 16">
            <a:extLst>
              <a:ext uri="{FF2B5EF4-FFF2-40B4-BE49-F238E27FC236}">
                <a16:creationId xmlns:a16="http://schemas.microsoft.com/office/drawing/2014/main" id="{D050F2A3-C748-42CC-9D3A-BCE2B7D9FB8D}"/>
              </a:ext>
            </a:extLst>
          </p:cNvPr>
          <p:cNvSpPr/>
          <p:nvPr/>
        </p:nvSpPr>
        <p:spPr>
          <a:xfrm>
            <a:off x="9420937" y="1114708"/>
            <a:ext cx="1374470" cy="1174587"/>
          </a:xfrm>
          <a:prstGeom prst="flowChartMultidocumen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 Job Start</a:t>
            </a:r>
          </a:p>
        </p:txBody>
      </p:sp>
      <p:sp>
        <p:nvSpPr>
          <p:cNvPr id="30" name="Flowchart: Multidocument 29">
            <a:extLst>
              <a:ext uri="{FF2B5EF4-FFF2-40B4-BE49-F238E27FC236}">
                <a16:creationId xmlns:a16="http://schemas.microsoft.com/office/drawing/2014/main" id="{65DD08DB-FB10-4907-BC1D-CF592432FC4C}"/>
              </a:ext>
            </a:extLst>
          </p:cNvPr>
          <p:cNvSpPr/>
          <p:nvPr/>
        </p:nvSpPr>
        <p:spPr>
          <a:xfrm>
            <a:off x="1373281" y="5450780"/>
            <a:ext cx="1374470" cy="1174587"/>
          </a:xfrm>
          <a:prstGeom prst="flowChartMultidocumen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 Job End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68E822-3840-4313-83E9-6923857B94C6}"/>
              </a:ext>
            </a:extLst>
          </p:cNvPr>
          <p:cNvCxnSpPr>
            <a:endCxn id="17" idx="1"/>
          </p:cNvCxnSpPr>
          <p:nvPr/>
        </p:nvCxnSpPr>
        <p:spPr>
          <a:xfrm>
            <a:off x="7317296" y="1544385"/>
            <a:ext cx="2103641" cy="1576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1ABFE15-822E-47B3-8213-E0E5AC581D04}"/>
              </a:ext>
            </a:extLst>
          </p:cNvPr>
          <p:cNvSpPr/>
          <p:nvPr/>
        </p:nvSpPr>
        <p:spPr>
          <a:xfrm>
            <a:off x="5964987" y="1674281"/>
            <a:ext cx="484632" cy="24589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5F4C57B9-0736-4EAA-BA25-96232479FD40}"/>
              </a:ext>
            </a:extLst>
          </p:cNvPr>
          <p:cNvSpPr/>
          <p:nvPr/>
        </p:nvSpPr>
        <p:spPr>
          <a:xfrm>
            <a:off x="6068070" y="6000771"/>
            <a:ext cx="484632" cy="24589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E397FE-545F-4489-95E6-BCC7E69C6EB0}"/>
              </a:ext>
            </a:extLst>
          </p:cNvPr>
          <p:cNvCxnSpPr/>
          <p:nvPr/>
        </p:nvCxnSpPr>
        <p:spPr>
          <a:xfrm flipH="1" flipV="1">
            <a:off x="2747751" y="5867400"/>
            <a:ext cx="2575700" cy="6423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19D6A6-1389-4E96-824C-ACF3B838521E}"/>
              </a:ext>
            </a:extLst>
          </p:cNvPr>
          <p:cNvSpPr txBox="1"/>
          <p:nvPr/>
        </p:nvSpPr>
        <p:spPr>
          <a:xfrm>
            <a:off x="2856367" y="5628699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Audit Counts</a:t>
            </a:r>
          </a:p>
        </p:txBody>
      </p:sp>
      <p:sp>
        <p:nvSpPr>
          <p:cNvPr id="38" name="Flowchart: Multidocument 37">
            <a:extLst>
              <a:ext uri="{FF2B5EF4-FFF2-40B4-BE49-F238E27FC236}">
                <a16:creationId xmlns:a16="http://schemas.microsoft.com/office/drawing/2014/main" id="{DCBBEAEF-ACF8-4B3F-BA15-5A2E14BCA7A5}"/>
              </a:ext>
            </a:extLst>
          </p:cNvPr>
          <p:cNvSpPr/>
          <p:nvPr/>
        </p:nvSpPr>
        <p:spPr>
          <a:xfrm>
            <a:off x="9949348" y="3555324"/>
            <a:ext cx="1523999" cy="1174587"/>
          </a:xfrm>
          <a:prstGeom prst="flowChartMultidocumen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 Job Failure</a:t>
            </a:r>
          </a:p>
        </p:txBody>
      </p:sp>
      <p:sp>
        <p:nvSpPr>
          <p:cNvPr id="39" name="Flowchart: Magnetic Disk 38">
            <a:extLst>
              <a:ext uri="{FF2B5EF4-FFF2-40B4-BE49-F238E27FC236}">
                <a16:creationId xmlns:a16="http://schemas.microsoft.com/office/drawing/2014/main" id="{A7D9359C-BCE5-437B-A4AE-471B57D887B9}"/>
              </a:ext>
            </a:extLst>
          </p:cNvPr>
          <p:cNvSpPr/>
          <p:nvPr/>
        </p:nvSpPr>
        <p:spPr>
          <a:xfrm>
            <a:off x="9930980" y="2303617"/>
            <a:ext cx="1524000" cy="1015754"/>
          </a:xfrm>
          <a:prstGeom prst="flowChartMagneticDisk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88AE7D-0825-4765-8A8A-DE9D6400DF3F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8024192" y="2535292"/>
            <a:ext cx="1906788" cy="2762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658E39-4D40-487C-BA90-6CDD243E6771}"/>
              </a:ext>
            </a:extLst>
          </p:cNvPr>
          <p:cNvCxnSpPr/>
          <p:nvPr/>
        </p:nvCxnSpPr>
        <p:spPr>
          <a:xfrm flipH="1">
            <a:off x="8024192" y="2989098"/>
            <a:ext cx="1925156" cy="10528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 – Project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6400" y="6019801"/>
            <a:ext cx="9114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Parameters are just Project Level scoped variables but they are exposed</a:t>
            </a:r>
          </a:p>
          <a:p>
            <a:r>
              <a:rPr lang="en-US" dirty="0">
                <a:solidFill>
                  <a:schemeClr val="bg1"/>
                </a:solidFill>
              </a:rPr>
              <a:t>To the Configuration Editor in SSMS and SQL Agent.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00200"/>
            <a:ext cx="2180844" cy="411480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7315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35438"/>
              <a:gd name="adj4" fmla="val -72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on the </a:t>
            </a:r>
            <a:r>
              <a:rPr lang="en-US" dirty="0" err="1"/>
              <a:t>Project.parameters</a:t>
            </a:r>
            <a:r>
              <a:rPr lang="en-US" dirty="0"/>
              <a:t> to create Project Parameters.</a:t>
            </a:r>
          </a:p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091880-04D5-409A-B182-FAA707FDC235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 – Project Parameter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19400"/>
            <a:ext cx="7954370" cy="198120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562600" y="1905000"/>
            <a:ext cx="2971800" cy="533400"/>
          </a:xfrm>
          <a:prstGeom prst="borderCallout1">
            <a:avLst>
              <a:gd name="adj1" fmla="val 18750"/>
              <a:gd name="adj2" fmla="val -8333"/>
              <a:gd name="adj3" fmla="val 290867"/>
              <a:gd name="adj4" fmla="val -116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Add Parameter Icon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8F5D38-CD38-43CA-A780-E3C72A2AD461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3917433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 – Project Parameter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819400"/>
            <a:ext cx="7578090" cy="209833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562600" y="1905000"/>
            <a:ext cx="2971800" cy="533400"/>
          </a:xfrm>
          <a:prstGeom prst="borderCallout1">
            <a:avLst>
              <a:gd name="adj1" fmla="val 18750"/>
              <a:gd name="adj2" fmla="val -8333"/>
              <a:gd name="adj3" fmla="val 386867"/>
              <a:gd name="adj4" fmla="val -66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Parameter Details</a:t>
            </a:r>
          </a:p>
        </p:txBody>
      </p:sp>
    </p:spTree>
    <p:extLst>
      <p:ext uri="{BB962C8B-B14F-4D97-AF65-F5344CB8AC3E}">
        <p14:creationId xmlns:p14="http://schemas.microsoft.com/office/powerpoint/2010/main" val="960649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01042"/>
            <a:ext cx="7772400" cy="8382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 – package Parameter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1" y="1905000"/>
            <a:ext cx="503872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7315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29085"/>
              <a:gd name="adj4" fmla="val -41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a package open, click on the Parameters tab so we can create Project Parameters.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92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 – PACKAGE Parameter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981201"/>
            <a:ext cx="69342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6477000" y="3657600"/>
            <a:ext cx="2971800" cy="1295400"/>
          </a:xfrm>
          <a:prstGeom prst="borderCallout1">
            <a:avLst>
              <a:gd name="adj1" fmla="val -7313"/>
              <a:gd name="adj2" fmla="val 34271"/>
              <a:gd name="adj3" fmla="val -33902"/>
              <a:gd name="adj4" fmla="val 37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Parameter.  You can make it required.</a:t>
            </a:r>
          </a:p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4AA2C8-4820-4AF7-B9CB-CB996C26718A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a Project – PACKAGE Parameter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4AA2C8-4820-4AF7-B9CB-CB996C26718A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7B2867-F25D-4571-9462-F93BB664C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80158"/>
            <a:ext cx="4876800" cy="424815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7696200" y="3657600"/>
            <a:ext cx="2971800" cy="1295400"/>
          </a:xfrm>
          <a:prstGeom prst="borderCallout1">
            <a:avLst>
              <a:gd name="adj1" fmla="val 50695"/>
              <a:gd name="adj2" fmla="val -5942"/>
              <a:gd name="adj3" fmla="val 131736"/>
              <a:gd name="adj4" fmla="val -9907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Mouse Click and Select Rename to Give Objects Meaningful Names</a:t>
            </a:r>
          </a:p>
        </p:txBody>
      </p:sp>
    </p:spTree>
    <p:extLst>
      <p:ext uri="{BB962C8B-B14F-4D97-AF65-F5344CB8AC3E}">
        <p14:creationId xmlns:p14="http://schemas.microsoft.com/office/powerpoint/2010/main" val="25650989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699DC3-75EF-44E6-B15C-F9D92167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5437"/>
            <a:ext cx="4436316" cy="32813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7E90B2-9FBA-489B-B84A-AE42E8174CC8}"/>
              </a:ext>
            </a:extLst>
          </p:cNvPr>
          <p:cNvSpPr txBox="1">
            <a:spLocks/>
          </p:cNvSpPr>
          <p:nvPr/>
        </p:nvSpPr>
        <p:spPr>
          <a:xfrm>
            <a:off x="-30332" y="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Package Configuration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418EDAB-4F7D-45ED-B8D3-3BA502EBD344}"/>
              </a:ext>
            </a:extLst>
          </p:cNvPr>
          <p:cNvSpPr/>
          <p:nvPr/>
        </p:nvSpPr>
        <p:spPr>
          <a:xfrm>
            <a:off x="3131968" y="5334000"/>
            <a:ext cx="1447800" cy="685800"/>
          </a:xfrm>
          <a:prstGeom prst="borderCallout1">
            <a:avLst>
              <a:gd name="adj1" fmla="val -20085"/>
              <a:gd name="adj2" fmla="val 70768"/>
              <a:gd name="adj3" fmla="val -189119"/>
              <a:gd name="adj4" fmla="val 9472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Create/Edit Expressions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785CD3-EA58-4055-A531-FEC3B24A0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539998"/>
            <a:ext cx="4810125" cy="3667125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88DBE6AA-4FA8-42F6-8CF0-23CADF24B416}"/>
              </a:ext>
            </a:extLst>
          </p:cNvPr>
          <p:cNvSpPr/>
          <p:nvPr/>
        </p:nvSpPr>
        <p:spPr>
          <a:xfrm>
            <a:off x="9887712" y="3086100"/>
            <a:ext cx="1447800" cy="685800"/>
          </a:xfrm>
          <a:prstGeom prst="borderCallout1">
            <a:avLst>
              <a:gd name="adj1" fmla="val 18750"/>
              <a:gd name="adj2" fmla="val -8333"/>
              <a:gd name="adj3" fmla="val 25769"/>
              <a:gd name="adj4" fmla="val -16894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Choose the Property</a:t>
            </a:r>
          </a:p>
        </p:txBody>
      </p:sp>
    </p:spTree>
    <p:extLst>
      <p:ext uri="{BB962C8B-B14F-4D97-AF65-F5344CB8AC3E}">
        <p14:creationId xmlns:p14="http://schemas.microsoft.com/office/powerpoint/2010/main" val="37729876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7E90B2-9FBA-489B-B84A-AE42E8174CC8}"/>
              </a:ext>
            </a:extLst>
          </p:cNvPr>
          <p:cNvSpPr txBox="1">
            <a:spLocks/>
          </p:cNvSpPr>
          <p:nvPr/>
        </p:nvSpPr>
        <p:spPr>
          <a:xfrm>
            <a:off x="-30332" y="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Package Configuration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A0A8B2-B006-439E-B5E4-AB01D869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371600"/>
            <a:ext cx="8596291" cy="4800600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88DBE6AA-4FA8-42F6-8CF0-23CADF24B416}"/>
              </a:ext>
            </a:extLst>
          </p:cNvPr>
          <p:cNvSpPr/>
          <p:nvPr/>
        </p:nvSpPr>
        <p:spPr>
          <a:xfrm>
            <a:off x="10058400" y="4465838"/>
            <a:ext cx="1447800" cy="685800"/>
          </a:xfrm>
          <a:prstGeom prst="borderCallout1">
            <a:avLst/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Expressions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A9E0B4CF-4C38-4984-B244-A8EC43EB252E}"/>
              </a:ext>
            </a:extLst>
          </p:cNvPr>
          <p:cNvSpPr/>
          <p:nvPr/>
        </p:nvSpPr>
        <p:spPr>
          <a:xfrm>
            <a:off x="4267200" y="2895600"/>
            <a:ext cx="1447800" cy="685800"/>
          </a:xfrm>
          <a:prstGeom prst="borderCallout1">
            <a:avLst>
              <a:gd name="adj1" fmla="val 18750"/>
              <a:gd name="adj2" fmla="val -8333"/>
              <a:gd name="adj3" fmla="val 100850"/>
              <a:gd name="adj4" fmla="val -3955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 the Expression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418EDAB-4F7D-45ED-B8D3-3BA502EBD344}"/>
              </a:ext>
            </a:extLst>
          </p:cNvPr>
          <p:cNvSpPr/>
          <p:nvPr/>
        </p:nvSpPr>
        <p:spPr>
          <a:xfrm>
            <a:off x="10084293" y="3425301"/>
            <a:ext cx="1447800" cy="685800"/>
          </a:xfrm>
          <a:prstGeom prst="borderCallout1">
            <a:avLst>
              <a:gd name="adj1" fmla="val 18750"/>
              <a:gd name="adj2" fmla="val -8333"/>
              <a:gd name="adj3" fmla="val 269134"/>
              <a:gd name="adj4" fmla="val -9658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Setting the Connection String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D57D67FF-B40F-4884-836B-FFFA87836E15}"/>
              </a:ext>
            </a:extLst>
          </p:cNvPr>
          <p:cNvSpPr/>
          <p:nvPr/>
        </p:nvSpPr>
        <p:spPr>
          <a:xfrm>
            <a:off x="3886200" y="4808738"/>
            <a:ext cx="1447800" cy="685800"/>
          </a:xfrm>
          <a:prstGeom prst="borderCallout1">
            <a:avLst>
              <a:gd name="adj1" fmla="val 18750"/>
              <a:gd name="adj2" fmla="val -8333"/>
              <a:gd name="adj3" fmla="val -58374"/>
              <a:gd name="adj4" fmla="val -8309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Evaluate to Check the Value</a:t>
            </a:r>
          </a:p>
        </p:txBody>
      </p:sp>
    </p:spTree>
    <p:extLst>
      <p:ext uri="{BB962C8B-B14F-4D97-AF65-F5344CB8AC3E}">
        <p14:creationId xmlns:p14="http://schemas.microsoft.com/office/powerpoint/2010/main" val="916804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7E90B2-9FBA-489B-B84A-AE42E8174CC8}"/>
              </a:ext>
            </a:extLst>
          </p:cNvPr>
          <p:cNvSpPr txBox="1">
            <a:spLocks/>
          </p:cNvSpPr>
          <p:nvPr/>
        </p:nvSpPr>
        <p:spPr>
          <a:xfrm>
            <a:off x="-30332" y="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Package Configuration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92AF5-0D29-41C5-BEDA-3C3588E48AFD}"/>
              </a:ext>
            </a:extLst>
          </p:cNvPr>
          <p:cNvSpPr txBox="1"/>
          <p:nvPr/>
        </p:nvSpPr>
        <p:spPr>
          <a:xfrm>
            <a:off x="2819400" y="2209800"/>
            <a:ext cx="5638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An Alternative Approach is to use the Parameterize Dialog but this is more restrictive.</a:t>
            </a:r>
          </a:p>
        </p:txBody>
      </p:sp>
    </p:spTree>
    <p:extLst>
      <p:ext uri="{BB962C8B-B14F-4D97-AF65-F5344CB8AC3E}">
        <p14:creationId xmlns:p14="http://schemas.microsoft.com/office/powerpoint/2010/main" val="3606442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7E90B2-9FBA-489B-B84A-AE42E8174CC8}"/>
              </a:ext>
            </a:extLst>
          </p:cNvPr>
          <p:cNvSpPr txBox="1">
            <a:spLocks/>
          </p:cNvSpPr>
          <p:nvPr/>
        </p:nvSpPr>
        <p:spPr>
          <a:xfrm>
            <a:off x="-30332" y="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Package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B3C07-CD82-4BDD-B0DF-0ECEFE4D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95400"/>
            <a:ext cx="5448300" cy="4857750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0418EDAB-4F7D-45ED-B8D3-3BA502EBD344}"/>
              </a:ext>
            </a:extLst>
          </p:cNvPr>
          <p:cNvSpPr/>
          <p:nvPr/>
        </p:nvSpPr>
        <p:spPr>
          <a:xfrm>
            <a:off x="786784" y="4800600"/>
            <a:ext cx="1447800" cy="685800"/>
          </a:xfrm>
          <a:prstGeom prst="borderCallout1">
            <a:avLst>
              <a:gd name="adj1" fmla="val 117132"/>
              <a:gd name="adj2" fmla="val 61570"/>
              <a:gd name="adj3" fmla="val 156512"/>
              <a:gd name="adj4" fmla="val 16463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Right Mouse Click</a:t>
            </a: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88DBE6AA-4FA8-42F6-8CF0-23CADF24B416}"/>
              </a:ext>
            </a:extLst>
          </p:cNvPr>
          <p:cNvSpPr/>
          <p:nvPr/>
        </p:nvSpPr>
        <p:spPr>
          <a:xfrm>
            <a:off x="8674963" y="2209800"/>
            <a:ext cx="1447800" cy="685800"/>
          </a:xfrm>
          <a:prstGeom prst="borderCallout1">
            <a:avLst>
              <a:gd name="adj1" fmla="val 18750"/>
              <a:gd name="adj2" fmla="val -8333"/>
              <a:gd name="adj3" fmla="val 84021"/>
              <a:gd name="adj4" fmla="val -13460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Parameterize</a:t>
            </a:r>
          </a:p>
        </p:txBody>
      </p:sp>
    </p:spTree>
    <p:extLst>
      <p:ext uri="{BB962C8B-B14F-4D97-AF65-F5344CB8AC3E}">
        <p14:creationId xmlns:p14="http://schemas.microsoft.com/office/powerpoint/2010/main" val="28851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1200" y="2459504"/>
            <a:ext cx="8534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A SQL Statement walks up to two tables in a bar and asks, “May I join you?”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Making Your Life Easier</a:t>
            </a:r>
          </a:p>
        </p:txBody>
      </p:sp>
    </p:spTree>
    <p:extLst>
      <p:ext uri="{BB962C8B-B14F-4D97-AF65-F5344CB8AC3E}">
        <p14:creationId xmlns:p14="http://schemas.microsoft.com/office/powerpoint/2010/main" val="19533769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7E90B2-9FBA-489B-B84A-AE42E8174CC8}"/>
              </a:ext>
            </a:extLst>
          </p:cNvPr>
          <p:cNvSpPr txBox="1">
            <a:spLocks/>
          </p:cNvSpPr>
          <p:nvPr/>
        </p:nvSpPr>
        <p:spPr>
          <a:xfrm>
            <a:off x="-30332" y="0"/>
            <a:ext cx="10317332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Package: Parameterize Dialog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596EF-9479-4A8D-9044-23F60E4B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90600"/>
            <a:ext cx="4557713" cy="5223186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88DBE6AA-4FA8-42F6-8CF0-23CADF24B416}"/>
              </a:ext>
            </a:extLst>
          </p:cNvPr>
          <p:cNvSpPr/>
          <p:nvPr/>
        </p:nvSpPr>
        <p:spPr>
          <a:xfrm>
            <a:off x="10591800" y="1600200"/>
            <a:ext cx="1447800" cy="685800"/>
          </a:xfrm>
          <a:prstGeom prst="borderCallout1">
            <a:avLst>
              <a:gd name="adj1" fmla="val 18750"/>
              <a:gd name="adj2" fmla="val -8333"/>
              <a:gd name="adj3" fmla="val 42598"/>
              <a:gd name="adj4" fmla="val -38947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the Property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AA2FE-E8A4-4ED6-B8F4-ED4877E2A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990600"/>
            <a:ext cx="4302923" cy="5334000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0418EDAB-4F7D-45ED-B8D3-3BA502EBD344}"/>
              </a:ext>
            </a:extLst>
          </p:cNvPr>
          <p:cNvSpPr/>
          <p:nvPr/>
        </p:nvSpPr>
        <p:spPr>
          <a:xfrm>
            <a:off x="2408068" y="4724400"/>
            <a:ext cx="1447800" cy="685800"/>
          </a:xfrm>
          <a:prstGeom prst="borderCallout1">
            <a:avLst>
              <a:gd name="adj1" fmla="val -9729"/>
              <a:gd name="adj2" fmla="val 54825"/>
              <a:gd name="adj3" fmla="val -398828"/>
              <a:gd name="adj4" fmla="val 6161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Bind Parameters to Properties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8BD895-610D-4E01-BBE8-955B2C574491}"/>
              </a:ext>
            </a:extLst>
          </p:cNvPr>
          <p:cNvSpPr/>
          <p:nvPr/>
        </p:nvSpPr>
        <p:spPr>
          <a:xfrm>
            <a:off x="4141803" y="3602192"/>
            <a:ext cx="2367591" cy="1122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approach does not let you use expressions!!!</a:t>
            </a:r>
          </a:p>
        </p:txBody>
      </p:sp>
    </p:spTree>
    <p:extLst>
      <p:ext uri="{BB962C8B-B14F-4D97-AF65-F5344CB8AC3E}">
        <p14:creationId xmlns:p14="http://schemas.microsoft.com/office/powerpoint/2010/main" val="22463587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New in 2012 – The Integration Services Catalog </a:t>
            </a:r>
            <a:r>
              <a:rPr lang="en-US" dirty="0"/>
              <a:t>Catalog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1905000"/>
            <a:ext cx="4148667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7086600" y="4495800"/>
            <a:ext cx="2971800" cy="1295400"/>
          </a:xfrm>
          <a:prstGeom prst="borderCallout1">
            <a:avLst>
              <a:gd name="adj1" fmla="val -7313"/>
              <a:gd name="adj2" fmla="val 34271"/>
              <a:gd name="adj3" fmla="val -24128"/>
              <a:gd name="adj4" fmla="val -19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Exposes Projects, Packages and </a:t>
            </a:r>
            <a:r>
              <a:rPr lang="en-US" dirty="0" err="1"/>
              <a:t>Configurationns</a:t>
            </a:r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05F7EE-93F5-4913-A44E-5A72995E140E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20196299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New in 2012 – The Integration Services Catalog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286000"/>
            <a:ext cx="3970020" cy="225552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7086600" y="4724400"/>
            <a:ext cx="2971800" cy="1295400"/>
          </a:xfrm>
          <a:prstGeom prst="borderCallout1">
            <a:avLst>
              <a:gd name="adj1" fmla="val 35040"/>
              <a:gd name="adj2" fmla="val -4072"/>
              <a:gd name="adj3" fmla="val -48345"/>
              <a:gd name="adj4" fmla="val -850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Folders hold Projects and Environments.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New in 2012 – The Integration Services Catalog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1752601"/>
            <a:ext cx="3871913" cy="3692989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7467600" y="2895600"/>
            <a:ext cx="2971800" cy="1295400"/>
          </a:xfrm>
          <a:prstGeom prst="borderCallout1">
            <a:avLst>
              <a:gd name="adj1" fmla="val 35040"/>
              <a:gd name="adj2" fmla="val -4072"/>
              <a:gd name="adj3" fmla="val 90008"/>
              <a:gd name="adj4" fmla="val -40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Mouse Click on a Package or Project to get a Context Sensitive Menu.  Select Configure.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304800"/>
            <a:ext cx="7772400" cy="838200"/>
          </a:xfrm>
        </p:spPr>
        <p:txBody>
          <a:bodyPr/>
          <a:lstStyle/>
          <a:p>
            <a:r>
              <a:rPr lang="en-US" dirty="0"/>
              <a:t>SSIS Jump Start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1143000"/>
            <a:ext cx="101346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in 2012 – The Integration Services Catalog -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05000"/>
            <a:ext cx="6336472" cy="4186238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7239000" y="4191000"/>
            <a:ext cx="2971800" cy="1295400"/>
          </a:xfrm>
          <a:prstGeom prst="borderCallout1">
            <a:avLst>
              <a:gd name="adj1" fmla="val -10571"/>
              <a:gd name="adj2" fmla="val 13443"/>
              <a:gd name="adj3" fmla="val -33913"/>
              <a:gd name="adj4" fmla="val -6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values for Project Parameters and Connection Managers.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SSIS with SQL Agent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259EFC-AD88-448E-9EB1-1BE2AE3FB382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16568482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52600"/>
            <a:ext cx="7013222" cy="46672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F87211-2CAC-4FCF-80D1-18382C4BAB93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1643521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SSIS with SQL Agent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676400"/>
            <a:ext cx="6553821" cy="413385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010400" y="2667000"/>
            <a:ext cx="3276600" cy="1295400"/>
          </a:xfrm>
          <a:prstGeom prst="borderCallout1">
            <a:avLst>
              <a:gd name="adj1" fmla="val 105760"/>
              <a:gd name="adj2" fmla="val 10040"/>
              <a:gd name="adj3" fmla="val 162664"/>
              <a:gd name="adj4" fmla="val 50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entering the server name, click the ellipsis next to the Package text box.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EE02DA-E78F-4D1A-94B5-9BFEF5D09EBB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1938253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13" y="1652588"/>
            <a:ext cx="4143375" cy="3552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968B973-5DC8-43EB-B8AC-E6A32D01EE07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26026779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524000"/>
            <a:ext cx="7572375" cy="51239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A35525-986F-4BD7-B86D-97F991B45495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321657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1371600"/>
            <a:ext cx="11658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T-SQL as Much as Possible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Stage Input Data to SQL Server Tables at the Start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Avoid Hard Coding Values, use Parameters and Expressions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the Project Deployment Model and SSIS Catalog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Child Packages for Reusability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Never trust any user statements about the data because they do not consider exceptions or possible changes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Leverage SSIS parallel processing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1733C-8D36-49EB-A074-1086C0A91ECE}"/>
              </a:ext>
            </a:extLst>
          </p:cNvPr>
          <p:cNvSpPr txBox="1"/>
          <p:nvPr/>
        </p:nvSpPr>
        <p:spPr>
          <a:xfrm>
            <a:off x="76200" y="15240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  <a:cs typeface="Arial" panose="020B0604020202020204" pitchFamily="34" charset="0"/>
              </a:rPr>
              <a:t>Making Your Life Easier</a:t>
            </a:r>
          </a:p>
        </p:txBody>
      </p:sp>
    </p:spTree>
    <p:extLst>
      <p:ext uri="{BB962C8B-B14F-4D97-AF65-F5344CB8AC3E}">
        <p14:creationId xmlns:p14="http://schemas.microsoft.com/office/powerpoint/2010/main" val="22742237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1" y="1600200"/>
            <a:ext cx="7038975" cy="4762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37D80E-63C9-4FA0-BDEC-CB09460AE61F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21104254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88" y="1657350"/>
            <a:ext cx="4162425" cy="35433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A296AB-6860-4C9A-BA34-77B2D0BE6E1E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41019439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6401"/>
            <a:ext cx="7378300" cy="44672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E29EDE2-DEC3-420D-A0FE-B99D00A8777F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8816261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SSIS with SQL Agent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1905000"/>
            <a:ext cx="7040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Can use package/project defaults.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Can use Environment variables.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Can be overridden with hard coded values.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A801F2-F836-49D5-9F3F-0EE5951BDFEF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38903148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752600"/>
            <a:ext cx="3848100" cy="36004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7AE911-E5C1-47AA-B9EF-E62EE6C62ECF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2930552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1"/>
            <a:ext cx="6400800" cy="45470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3A4BAF-B832-43D4-88AD-8CDCCF756CE1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42845545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19200"/>
            <a:ext cx="441191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002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Built-in SSRS Reports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03AE22-BD34-4D15-9B46-89641E7CC662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  <p:extLst>
      <p:ext uri="{BB962C8B-B14F-4D97-AF65-F5344CB8AC3E}">
        <p14:creationId xmlns:p14="http://schemas.microsoft.com/office/powerpoint/2010/main" val="12450663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New in 2012 – SSRS Reports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743200"/>
            <a:ext cx="54292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6324600" y="16002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314489"/>
              <a:gd name="adj4" fmla="val 27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a package fails, you need to view Reports from the catalog to get details.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25F8E7-1158-443A-9C66-7917A5D88289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990600"/>
            <a:ext cx="6400800" cy="533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/>
              <a:t>New in 2012 – SSRS reports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81200"/>
            <a:ext cx="7743010" cy="4038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6324600" y="16002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306245"/>
              <a:gd name="adj4" fmla="val 31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All Messages for error details.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91D5CD-E6B4-4E04-A0CD-A0F85D6BCF71}"/>
              </a:ext>
            </a:extLst>
          </p:cNvPr>
          <p:cNvSpPr txBox="1">
            <a:spLocks/>
          </p:cNvSpPr>
          <p:nvPr/>
        </p:nvSpPr>
        <p:spPr>
          <a:xfrm>
            <a:off x="0" y="201042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SSIS Jump Start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20003</TotalTime>
  <Words>2519</Words>
  <Application>Microsoft Office PowerPoint</Application>
  <PresentationFormat>Widescreen</PresentationFormat>
  <Paragraphs>444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Arial</vt:lpstr>
      <vt:lpstr>Arial Black</vt:lpstr>
      <vt:lpstr>Arial Rounded MT Bold</vt:lpstr>
      <vt:lpstr>Century Gothic</vt:lpstr>
      <vt:lpstr>Wingdings 3</vt:lpstr>
      <vt:lpstr>Ion</vt:lpstr>
      <vt:lpstr>SQL Server Integration Services Jump Start</vt:lpstr>
      <vt:lpstr>About Bryan Cafferky…</vt:lpstr>
      <vt:lpstr>Subscribe to my YouTube Channel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SSIS Jump Start</vt:lpstr>
      <vt:lpstr>SSIS Jump Start</vt:lpstr>
      <vt:lpstr>SSIS Jump Start</vt:lpstr>
      <vt:lpstr>SSIS Jump Start: SSIS Catalog</vt:lpstr>
      <vt:lpstr>SSIS Jump Start</vt:lpstr>
      <vt:lpstr>SSIS Jump Start</vt:lpstr>
      <vt:lpstr>SSIS Jump Start: SQL Server Data Tools Review</vt:lpstr>
      <vt:lpstr>SSIS Jump Start</vt:lpstr>
      <vt:lpstr>SSIS Jump Start</vt:lpstr>
      <vt:lpstr>SSIS Jump Start: The Package</vt:lpstr>
      <vt:lpstr>SSIS Jump Start: Data Flow</vt:lpstr>
      <vt:lpstr>PowerPoint Presentation</vt:lpstr>
      <vt:lpstr>SSIS Jump Start: Deployment Review</vt:lpstr>
      <vt:lpstr>PowerPoint Presentation</vt:lpstr>
      <vt:lpstr>SSIS Jump Start</vt:lpstr>
      <vt:lpstr>SSIS Jump Start</vt:lpstr>
      <vt:lpstr>SSIS Jump Start</vt:lpstr>
      <vt:lpstr>SSIS Jump Start</vt:lpstr>
      <vt:lpstr>PowerPoint Presentation</vt:lpstr>
      <vt:lpstr>PowerPoint Presentation</vt:lpstr>
      <vt:lpstr>SSIS Jump Start: Configuration</vt:lpstr>
      <vt:lpstr>PowerPoint Presentation</vt:lpstr>
      <vt:lpstr>PowerPoint Presentation</vt:lpstr>
      <vt:lpstr>PowerPoint Presentation</vt:lpstr>
      <vt:lpstr>SSIS Jump Start</vt:lpstr>
      <vt:lpstr>PowerPoint Presentation</vt:lpstr>
      <vt:lpstr>SSIS Jump Start: Configuration Review</vt:lpstr>
      <vt:lpstr>PowerPoint Presentation</vt:lpstr>
      <vt:lpstr>SSIS Jump Start</vt:lpstr>
      <vt:lpstr>SSIS Jump Start</vt:lpstr>
      <vt:lpstr>SSIS Jump Start</vt:lpstr>
      <vt:lpstr>SSIS Jump 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SSIS Jump Start: Package Configuration</vt:lpstr>
      <vt:lpstr>SSIS Jump Start</vt:lpstr>
      <vt:lpstr>SSIS Jump Start</vt:lpstr>
      <vt:lpstr>SSIS Jump Start</vt:lpstr>
      <vt:lpstr>PowerPoint Presentation</vt:lpstr>
      <vt:lpstr>PowerPoint Presentation</vt:lpstr>
      <vt:lpstr>SSIS Jump Start</vt:lpstr>
      <vt:lpstr>SSIS Jump 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SSIS Jump Start</vt:lpstr>
      <vt:lpstr>PowerPoint Presentation</vt:lpstr>
      <vt:lpstr>SSIS Jump 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SSIS Jump Start: Additional Slides</vt:lpstr>
      <vt:lpstr>SSIS Jump Start</vt:lpstr>
      <vt:lpstr>SSIS Jump Start</vt:lpstr>
      <vt:lpstr>SSIS Jump Start</vt:lpstr>
      <vt:lpstr>SSIS Jump Start</vt:lpstr>
      <vt:lpstr>SSIS Jump Start</vt:lpstr>
      <vt:lpstr>SSIS Jump 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SSIS Jump Start</vt:lpstr>
      <vt:lpstr>SSIS Jump Start: Advanced – Script Task</vt:lpstr>
      <vt:lpstr>SSIS Jump Start:  The Script Editor</vt:lpstr>
    </vt:vector>
  </TitlesOfParts>
  <Company>Partners HealthCare System,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SSIS 2012</dc:title>
  <dc:creator>Partners Information Systems</dc:creator>
  <cp:lastModifiedBy>Bryan C</cp:lastModifiedBy>
  <cp:revision>174</cp:revision>
  <dcterms:created xsi:type="dcterms:W3CDTF">2014-09-22T12:17:25Z</dcterms:created>
  <dcterms:modified xsi:type="dcterms:W3CDTF">2018-07-25T19:39:29Z</dcterms:modified>
</cp:coreProperties>
</file>